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1" r:id="rId2"/>
  </p:sldMasterIdLst>
  <p:notesMasterIdLst>
    <p:notesMasterId r:id="rId13"/>
  </p:notesMasterIdLst>
  <p:handoutMasterIdLst>
    <p:handoutMasterId r:id="rId14"/>
  </p:handoutMasterIdLst>
  <p:sldIdLst>
    <p:sldId id="1693" r:id="rId3"/>
    <p:sldId id="1696" r:id="rId4"/>
    <p:sldId id="1700" r:id="rId5"/>
    <p:sldId id="1699" r:id="rId6"/>
    <p:sldId id="1697" r:id="rId7"/>
    <p:sldId id="1701" r:id="rId8"/>
    <p:sldId id="1702" r:id="rId9"/>
    <p:sldId id="1698" r:id="rId10"/>
    <p:sldId id="1703" r:id="rId11"/>
    <p:sldId id="1665" r:id="rId12"/>
  </p:sldIdLst>
  <p:sldSz cx="9144000" cy="6858000" type="screen4x3"/>
  <p:notesSz cx="7097713" cy="102298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1" userDrawn="1">
          <p15:clr>
            <a:srgbClr val="A4A3A4"/>
          </p15:clr>
        </p15:guide>
        <p15:guide id="2" pos="223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FFF"/>
    <a:srgbClr val="FFEBFF"/>
    <a:srgbClr val="008000"/>
    <a:srgbClr val="66FFCC"/>
    <a:srgbClr val="33CCFF"/>
    <a:srgbClr val="66FF66"/>
    <a:srgbClr val="FF000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AE866-53F2-4743-892E-E6C542F9D55A}" v="1097" dt="2023-06-05T12:52:46.9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1"/>
        <p:guide pos="22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177860" y="291673"/>
            <a:ext cx="6771916" cy="252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 anchor="ctr"/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>
              <a:latin typeface="Arial" panose="020B0604020202020204" pitchFamily="34" charset="0"/>
            </a:endParaRPr>
          </a:p>
        </p:txBody>
      </p:sp>
      <p:sp>
        <p:nvSpPr>
          <p:cNvPr id="114698" name="Text Box 10"/>
          <p:cNvSpPr txBox="1">
            <a:spLocks noChangeArrowheads="1"/>
          </p:cNvSpPr>
          <p:nvPr/>
        </p:nvSpPr>
        <p:spPr bwMode="auto">
          <a:xfrm>
            <a:off x="254322" y="136006"/>
            <a:ext cx="4029383" cy="297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#411 SQL Server &amp; ADO.NET </a:t>
            </a:r>
            <a:r>
              <a:rPr kumimoji="0"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トランザクション処理</a:t>
            </a:r>
          </a:p>
        </p:txBody>
      </p:sp>
      <p:sp>
        <p:nvSpPr>
          <p:cNvPr id="114699" name="Text Box 11"/>
          <p:cNvSpPr txBox="1">
            <a:spLocks noChangeArrowheads="1"/>
          </p:cNvSpPr>
          <p:nvPr/>
        </p:nvSpPr>
        <p:spPr bwMode="auto">
          <a:xfrm>
            <a:off x="0" y="9969311"/>
            <a:ext cx="7127633" cy="29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564" tIns="48283" rIns="96564" bIns="48283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</a:t>
            </a:r>
            <a:fld id="{F0CDD24D-ECB3-4185-88CC-6E56A6F3809F}" type="slidenum">
              <a:rPr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－</a:t>
            </a:r>
          </a:p>
        </p:txBody>
      </p:sp>
      <p:sp>
        <p:nvSpPr>
          <p:cNvPr id="4101" name="Line 13"/>
          <p:cNvSpPr>
            <a:spLocks noChangeShapeType="1"/>
          </p:cNvSpPr>
          <p:nvPr/>
        </p:nvSpPr>
        <p:spPr bwMode="auto">
          <a:xfrm>
            <a:off x="146276" y="9558019"/>
            <a:ext cx="68999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4102" name="Line 14"/>
          <p:cNvSpPr>
            <a:spLocks noChangeShapeType="1"/>
          </p:cNvSpPr>
          <p:nvPr/>
        </p:nvSpPr>
        <p:spPr bwMode="auto">
          <a:xfrm>
            <a:off x="146276" y="9625202"/>
            <a:ext cx="6899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154237" y="9682555"/>
            <a:ext cx="4918543" cy="35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85" tIns="48444" rIns="96885" bIns="48444">
            <a:spAutoFit/>
          </a:bodyPr>
          <a:lstStyle>
            <a:lvl1pPr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831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345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40176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690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241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813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85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957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r"/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MCS Visual Studio Workshop </a:t>
            </a:r>
            <a:r>
              <a:rPr lang="ja-JP" altLang="en-US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 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#407 Web Application System Infrastructure</a:t>
            </a:r>
          </a:p>
          <a:p>
            <a:pPr algn="r"/>
            <a:r>
              <a:rPr lang="en-US" altLang="ja-JP" sz="800">
                <a:latin typeface="Arial" panose="020B0604020202020204" pitchFamily="34" charset="0"/>
              </a:rPr>
              <a:t>©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2015 Microsoft Corporation. All rights reserved. / Microsoft Consulting Services Japan</a:t>
            </a:r>
          </a:p>
        </p:txBody>
      </p:sp>
      <p:pic>
        <p:nvPicPr>
          <p:cNvPr id="10" name="Picture 2" descr="MSFT_logo_rgb_B-Bl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23985" r="9888" b="20633"/>
          <a:stretch>
            <a:fillRect/>
          </a:stretch>
        </p:blipFill>
        <p:spPr bwMode="auto">
          <a:xfrm>
            <a:off x="255983" y="9745140"/>
            <a:ext cx="1123967" cy="28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451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13337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772" y="4860121"/>
            <a:ext cx="5678170" cy="460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733" tIns="47867" rIns="95733" bIns="478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177860" y="291673"/>
            <a:ext cx="6771916" cy="25234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 anchor="ctr"/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defRPr/>
            </a:pPr>
            <a:endParaRPr lang="ja-JP" altLang="en-US" sz="1700">
              <a:latin typeface="Arial" panose="020B0604020202020204" pitchFamily="34" charset="0"/>
            </a:endParaRPr>
          </a:p>
        </p:txBody>
      </p:sp>
      <p:sp>
        <p:nvSpPr>
          <p:cNvPr id="68621" name="Text Box 13"/>
          <p:cNvSpPr txBox="1">
            <a:spLocks noChangeArrowheads="1"/>
          </p:cNvSpPr>
          <p:nvPr/>
        </p:nvSpPr>
        <p:spPr bwMode="auto">
          <a:xfrm>
            <a:off x="0" y="9969311"/>
            <a:ext cx="7127633" cy="29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6564" tIns="48283" rIns="96564" bIns="48283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</a:t>
            </a:r>
            <a:fld id="{A1B10109-58CC-4905-892F-9FFB25A6C8BF}" type="slidenum">
              <a:rPr lang="en-US" altLang="ja-JP" sz="130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pPr algn="ctr" eaLnBrk="1" hangingPunct="1">
                <a:spcBef>
                  <a:spcPct val="50000"/>
                </a:spcBef>
                <a:defRPr/>
              </a:pPr>
              <a:t>‹#›</a:t>
            </a:fld>
            <a:r>
              <a:rPr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－</a:t>
            </a:r>
          </a:p>
        </p:txBody>
      </p:sp>
      <p:sp>
        <p:nvSpPr>
          <p:cNvPr id="3078" name="Line 15"/>
          <p:cNvSpPr>
            <a:spLocks noChangeShapeType="1"/>
          </p:cNvSpPr>
          <p:nvPr/>
        </p:nvSpPr>
        <p:spPr bwMode="auto">
          <a:xfrm>
            <a:off x="146276" y="9558019"/>
            <a:ext cx="689990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3079" name="Line 16"/>
          <p:cNvSpPr>
            <a:spLocks noChangeShapeType="1"/>
          </p:cNvSpPr>
          <p:nvPr/>
        </p:nvSpPr>
        <p:spPr bwMode="auto">
          <a:xfrm>
            <a:off x="146276" y="9625202"/>
            <a:ext cx="6899909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4917" tIns="47459" rIns="94917" bIns="47459"/>
          <a:lstStyle/>
          <a:p>
            <a:endParaRPr lang="ja-JP" altLang="en-US"/>
          </a:p>
        </p:txBody>
      </p:sp>
      <p:sp>
        <p:nvSpPr>
          <p:cNvPr id="68629" name="Text Box 21"/>
          <p:cNvSpPr txBox="1">
            <a:spLocks noChangeArrowheads="1"/>
          </p:cNvSpPr>
          <p:nvPr/>
        </p:nvSpPr>
        <p:spPr bwMode="auto">
          <a:xfrm>
            <a:off x="254322" y="136006"/>
            <a:ext cx="4029383" cy="297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557" tIns="48279" rIns="96557" bIns="48279">
            <a:spAutoFit/>
          </a:bodyPr>
          <a:lstStyle>
            <a:lvl1pPr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672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0275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39700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0550" algn="l" defTabSz="93027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177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749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21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89350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>
              <a:defRPr/>
            </a:pPr>
            <a:r>
              <a:rPr kumimoji="0" lang="en-US" altLang="ja-JP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#411 SQL Server &amp; ADO.NET </a:t>
            </a:r>
            <a:r>
              <a:rPr kumimoji="0" lang="ja-JP" altLang="en-US" sz="13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トランザクション処理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2154237" y="9682555"/>
            <a:ext cx="4918543" cy="355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6885" tIns="48444" rIns="96885" bIns="48444">
            <a:spAutoFit/>
          </a:bodyPr>
          <a:lstStyle>
            <a:lvl1pPr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46831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93345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401763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1866900" algn="l" defTabSz="9334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3241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7813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2385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695700" defTabSz="93345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r"/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MCS Visual Studio Workshop </a:t>
            </a:r>
            <a:r>
              <a:rPr lang="ja-JP" altLang="en-US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－ 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#407 Web Application System Infrastructure</a:t>
            </a:r>
          </a:p>
          <a:p>
            <a:pPr algn="r"/>
            <a:r>
              <a:rPr lang="en-US" altLang="ja-JP" sz="800">
                <a:latin typeface="Arial" panose="020B0604020202020204" pitchFamily="34" charset="0"/>
              </a:rPr>
              <a:t>©</a:t>
            </a:r>
            <a:r>
              <a:rPr lang="en-US" altLang="ja-JP" sz="80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2015 Microsoft Corporation. All rights reserved. / Microsoft Consulting Services Japan</a:t>
            </a:r>
          </a:p>
        </p:txBody>
      </p:sp>
      <p:pic>
        <p:nvPicPr>
          <p:cNvPr id="12" name="Picture 2" descr="MSFT_logo_rgb_B-B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t="23985" r="9888" b="20633"/>
          <a:stretch>
            <a:fillRect/>
          </a:stretch>
        </p:blipFill>
        <p:spPr bwMode="auto">
          <a:xfrm>
            <a:off x="255983" y="9745140"/>
            <a:ext cx="1123967" cy="282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5607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ＭＳ Ｐ明朝" panose="02020600040205080304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07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65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665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9EFECE7-3DE9-4632-A902-6A9356DF082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8361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66905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14045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140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317675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1pPr>
                <a:lvl2pPr marL="742950" indent="-28575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2pPr>
                <a:lvl3pPr marL="11430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3pPr>
                <a:lvl4pPr marL="16002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4pPr>
                <a:lvl5pPr marL="2057400" indent="-228600" algn="ctr"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50" charset="-128"/>
                  </a:defRPr>
                </a:lvl9pPr>
              </a:lstStyle>
              <a:p>
                <a:pPr algn="l" eaLnBrk="1" hangingPunct="1"/>
                <a:endParaRPr kumimoji="0" lang="ja-JP" altLang="en-US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657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 lvl="0"/>
            <a:r>
              <a:rPr lang="ja-JP" altLang="en-US" noProof="0"/>
              <a:t>マスタ タイトルの書式設定</a:t>
            </a:r>
          </a:p>
        </p:txBody>
      </p:sp>
      <p:sp>
        <p:nvSpPr>
          <p:cNvPr id="6658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ja-JP" altLang="en-US" noProof="0"/>
              <a:t>マスタ サブタイトルの書式設定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kumimoji="0" sz="1200" smtClean="0"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200" smtClean="0">
                <a:latin typeface="Arial Black" panose="020B0A04020102020204" pitchFamily="34" charset="0"/>
              </a:defRPr>
            </a:lvl1pPr>
          </a:lstStyle>
          <a:p>
            <a:pPr>
              <a:defRPr/>
            </a:pPr>
            <a:fld id="{09EFECE7-3DE9-4632-A902-6A9356DF082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pic>
        <p:nvPicPr>
          <p:cNvPr id="21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80" y="479425"/>
            <a:ext cx="1828800" cy="391754"/>
          </a:xfrm>
          <a:prstGeom prst="rect">
            <a:avLst/>
          </a:prstGeom>
        </p:spPr>
      </p:pic>
      <p:sp>
        <p:nvSpPr>
          <p:cNvPr id="22" name="Text Placeholder 2"/>
          <p:cNvSpPr txBox="1">
            <a:spLocks/>
          </p:cNvSpPr>
          <p:nvPr userDrawn="1"/>
        </p:nvSpPr>
        <p:spPr bwMode="auto">
          <a:xfrm>
            <a:off x="278781" y="6240432"/>
            <a:ext cx="3017487" cy="548634"/>
          </a:xfrm>
          <a:prstGeom prst="rect">
            <a:avLst/>
          </a:prstGeom>
        </p:spPr>
        <p:txBody>
          <a:bodyPr vert="horz" wrap="square" lIns="146304" tIns="109728" rIns="146304" bIns="109728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19916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521065"/>
            <a:ext cx="8229600" cy="451450"/>
          </a:xfrm>
        </p:spPr>
        <p:txBody>
          <a:bodyPr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1124681"/>
            <a:ext cx="8229600" cy="547296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500"/>
            </a:lvl3pPr>
            <a:lvl4pPr>
              <a:defRPr sz="1400"/>
            </a:lvl4pPr>
            <a:lvl5pPr>
              <a:defRPr sz="13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cxnSp>
        <p:nvCxnSpPr>
          <p:cNvPr id="6" name="直線コネクタ 5"/>
          <p:cNvCxnSpPr/>
          <p:nvPr userDrawn="1"/>
        </p:nvCxnSpPr>
        <p:spPr bwMode="auto">
          <a:xfrm>
            <a:off x="457200" y="972515"/>
            <a:ext cx="82296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30474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44792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61412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635960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42984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331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96466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7285631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90091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598584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614045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6140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80371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353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700213"/>
            <a:ext cx="4038600" cy="48974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36915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97067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876630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589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7776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89392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1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3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  <a:endParaRPr lang="en-US" altLang="ja-JP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Text Box 17"/>
          <p:cNvSpPr txBox="1">
            <a:spLocks noChangeArrowheads="1"/>
          </p:cNvSpPr>
          <p:nvPr/>
        </p:nvSpPr>
        <p:spPr bwMode="auto">
          <a:xfrm>
            <a:off x="7451725" y="6491288"/>
            <a:ext cx="1692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ja-JP" sz="1600"/>
              <a:t>p.</a:t>
            </a:r>
            <a:fld id="{344D7809-CBF2-4DF3-8E20-A554D168E9F3}" type="slidenum">
              <a:rPr lang="en-US" altLang="ja-JP" sz="1600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ja-JP" sz="16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1030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1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2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3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hlink"/>
                </a:solidFill>
              </a:endParaRPr>
            </a:p>
          </p:txBody>
        </p:sp>
        <p:sp>
          <p:nvSpPr>
            <p:cNvPr id="1036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037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  <p:sp>
          <p:nvSpPr>
            <p:cNvPr id="1038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1pPr>
              <a:lvl2pPr marL="742950" indent="-28575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2pPr>
              <a:lvl3pPr marL="11430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3pPr>
              <a:lvl4pPr marL="16002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4pPr>
              <a:lvl5pPr marL="2057400" indent="-228600" algn="ctr"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defRPr>
              </a:lvl9pPr>
            </a:lstStyle>
            <a:p>
              <a:pPr algn="l" eaLnBrk="1" hangingPunct="1"/>
              <a:endParaRPr kumimoji="0" lang="ja-JP" alt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1027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10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  <a:endParaRPr lang="en-US" altLang="ja-JP"/>
          </a:p>
        </p:txBody>
      </p:sp>
      <p:sp>
        <p:nvSpPr>
          <p:cNvPr id="1028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00213"/>
            <a:ext cx="8229600" cy="489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1029" name="Text Box 17"/>
          <p:cNvSpPr txBox="1">
            <a:spLocks noChangeArrowheads="1"/>
          </p:cNvSpPr>
          <p:nvPr/>
        </p:nvSpPr>
        <p:spPr bwMode="auto">
          <a:xfrm>
            <a:off x="7451725" y="6491288"/>
            <a:ext cx="1692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  <a:lvl2pPr marL="742950" indent="-28575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2pPr>
            <a:lvl3pPr marL="11430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3pPr>
            <a:lvl4pPr marL="16002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4pPr>
            <a:lvl5pPr marL="2057400" indent="-228600" algn="ctr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50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ja-JP" sz="1600"/>
              <a:t>p.</a:t>
            </a:r>
            <a:fld id="{344D7809-CBF2-4DF3-8E20-A554D168E9F3}" type="slidenum">
              <a:rPr lang="en-US" altLang="ja-JP" sz="1600"/>
              <a:pPr algn="r" eaLnBrk="1" hangingPunct="1">
                <a:spcBef>
                  <a:spcPct val="50000"/>
                </a:spcBef>
              </a:pPr>
              <a:t>‹#›</a:t>
            </a:fld>
            <a:endParaRPr lang="en-US" altLang="ja-JP" sz="1600"/>
          </a:p>
        </p:txBody>
      </p:sp>
    </p:spTree>
    <p:extLst>
      <p:ext uri="{BB962C8B-B14F-4D97-AF65-F5344CB8AC3E}">
        <p14:creationId xmlns:p14="http://schemas.microsoft.com/office/powerpoint/2010/main" val="99359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>
          <a:solidFill>
            <a:schemeClr val="tx1"/>
          </a:solidFill>
          <a:latin typeface="Arial" panose="020B0604020202020204" pitchFamily="34" charset="0"/>
          <a:ea typeface="ＭＳ Ｐゴシック" panose="020B0600070205080204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sql-server-samples/blob/master/samples/databases/northwind-pubs/instpubs.sq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519AD95-7CEC-B777-4960-C9D28A1CB1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テスト用 </a:t>
            </a:r>
            <a:r>
              <a:rPr lang="en-US" altLang="ja-JP"/>
              <a:t>pubs </a:t>
            </a:r>
            <a:r>
              <a:rPr lang="ja-JP" altLang="en-US"/>
              <a:t>データベースの作成方法</a:t>
            </a:r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6C1E5AF2-CFE3-15D4-1F0C-2E28FCA9B3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8983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457200" y="4077090"/>
            <a:ext cx="82296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0" hangingPunct="0"/>
            <a:r>
              <a:rPr lang="ja-JP" altLang="ja-JP" sz="1200">
                <a:solidFill>
                  <a:srgbClr val="000000"/>
                </a:solidFill>
              </a:rPr>
              <a:t>利用条件：</a:t>
            </a: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 </a:t>
            </a:r>
            <a:endParaRPr lang="ja-JP" altLang="ja-JP" sz="1200">
              <a:solidFill>
                <a:srgbClr val="000000"/>
              </a:solidFill>
            </a:endParaRP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本書に関するすべての権利は、</a:t>
            </a:r>
            <a:r>
              <a:rPr lang="en-US" altLang="ja-JP" sz="1200">
                <a:solidFill>
                  <a:srgbClr val="000000"/>
                </a:solidFill>
              </a:rPr>
              <a:t>Microsoft Corporation</a:t>
            </a:r>
            <a:r>
              <a:rPr lang="ja-JP" altLang="ja-JP" sz="1200">
                <a:solidFill>
                  <a:srgbClr val="000000"/>
                </a:solidFill>
              </a:rPr>
              <a:t>およびその関連会社（以下、マイクロソフト）が保有しています。本書は情報提供のみを目的としており、本資料に記載されている情報は、本資料作成時点での情報となります。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状況等の変化により、内容は変更される場合があります。マイクロソフトによる事前の承諾がない限り、本書の全部または一部を複製、改変、翻案、再頒布、公衆送信、貸与、譲渡したり、第三者に開示または共有することは、認められません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マイクロソフトは、本書の内容について何ら保証するものではなく、本書の使用に関連してお客様、お客様の関連会社、または第三者に生ずる間接的、付随的、結果的な損害（営業機会や営業情報の損失などを含む）について一切責任を負いません。</a:t>
            </a:r>
          </a:p>
          <a:p>
            <a:pPr marL="171450" indent="-171450" algn="l" eaLnBrk="0" hangingPunct="0">
              <a:buFont typeface="Arial" panose="020B0604020202020204" pitchFamily="34" charset="0"/>
              <a:buChar char="•"/>
            </a:pPr>
            <a:r>
              <a:rPr lang="ja-JP" altLang="ja-JP" sz="1200">
                <a:solidFill>
                  <a:srgbClr val="000000"/>
                </a:solidFill>
              </a:rPr>
              <a:t>本書の中で例として使用されている企業、名前およびデータは、特に記述がない限り、架空のものです。</a:t>
            </a: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 </a:t>
            </a:r>
            <a:endParaRPr lang="ja-JP" altLang="ja-JP" sz="1200">
              <a:solidFill>
                <a:srgbClr val="000000"/>
              </a:solidFill>
            </a:endParaRPr>
          </a:p>
          <a:p>
            <a:pPr algn="l" eaLnBrk="0" hangingPunct="0"/>
            <a:r>
              <a:rPr lang="en-US" altLang="ja-JP" sz="1200" b="1">
                <a:solidFill>
                  <a:srgbClr val="000000"/>
                </a:solidFill>
              </a:rPr>
              <a:t>MICROSOFT CONFIDENTIAL</a:t>
            </a:r>
            <a:endParaRPr lang="ja-JP" altLang="ja-JP" sz="1200">
              <a:solidFill>
                <a:srgbClr val="000000"/>
              </a:solidFill>
            </a:endParaRPr>
          </a:p>
          <a:p>
            <a:pPr algn="l" eaLnBrk="0" hangingPunct="0"/>
            <a:r>
              <a:rPr lang="en-US" altLang="ja-JP" sz="1200">
                <a:solidFill>
                  <a:srgbClr val="000000"/>
                </a:solidFill>
              </a:rPr>
              <a:t>© 2015 Microsoft Corporation. All rights reserved.</a:t>
            </a:r>
            <a:endParaRPr lang="ja-JP" altLang="en-US" sz="1200">
              <a:solidFill>
                <a:srgbClr val="000000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1" y="1844780"/>
            <a:ext cx="4502537" cy="165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21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AF4AF6-7101-F9D3-24C7-125D847DD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pubs </a:t>
            </a:r>
            <a:r>
              <a:rPr kumimoji="1" lang="ja-JP" altLang="en-US"/>
              <a:t>データベースとは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47BFD43-7205-B7B3-F026-BE38B0C5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SQL Server 2000 </a:t>
            </a:r>
            <a:r>
              <a:rPr kumimoji="1" lang="ja-JP" altLang="en-US"/>
              <a:t>に添付されていたサンプルデータベース</a:t>
            </a:r>
            <a:endParaRPr kumimoji="1" lang="en-US" altLang="ja-JP"/>
          </a:p>
          <a:p>
            <a:pPr lvl="1"/>
            <a:r>
              <a:rPr lang="ja-JP" altLang="en-US"/>
              <a:t>出版社のデータを模倣した、シンプルな構造を持つデータベース</a:t>
            </a:r>
            <a:endParaRPr lang="en-US" altLang="ja-JP"/>
          </a:p>
          <a:p>
            <a:pPr lvl="1"/>
            <a:r>
              <a:rPr kumimoji="1" lang="en-US" altLang="ja-JP"/>
              <a:t>Northwind </a:t>
            </a:r>
            <a:r>
              <a:rPr kumimoji="1" lang="ja-JP" altLang="en-US"/>
              <a:t>データベースや </a:t>
            </a:r>
            <a:r>
              <a:rPr kumimoji="1" lang="en-US" altLang="ja-JP"/>
              <a:t>Adventure </a:t>
            </a:r>
            <a:r>
              <a:rPr kumimoji="1" lang="ja-JP" altLang="en-US"/>
              <a:t>データベースなどと同様、簡単なテスト用のデータベースとして利用される</a:t>
            </a:r>
          </a:p>
          <a:p>
            <a:pPr lvl="1"/>
            <a:r>
              <a:rPr lang="ja-JP" altLang="en-US"/>
              <a:t>現在は </a:t>
            </a:r>
            <a:r>
              <a:rPr lang="en-US" altLang="ja-JP"/>
              <a:t>GitHub </a:t>
            </a:r>
            <a:r>
              <a:rPr lang="ja-JP" altLang="en-US"/>
              <a:t>上にてインストールスクリプトが </a:t>
            </a:r>
            <a:r>
              <a:rPr lang="en-US" altLang="ja-JP"/>
              <a:t>MIT </a:t>
            </a:r>
            <a:r>
              <a:rPr lang="ja-JP" altLang="en-US"/>
              <a:t>ライセンスにて公開されている</a:t>
            </a:r>
            <a:endParaRPr lang="en-US" altLang="ja-JP"/>
          </a:p>
          <a:p>
            <a:pPr lvl="1"/>
            <a:endParaRPr kumimoji="1" lang="en-US" altLang="ja-JP"/>
          </a:p>
          <a:p>
            <a:r>
              <a:rPr kumimoji="1" lang="ja-JP" altLang="en-US"/>
              <a:t>このスクリプトの一部を書き換</a:t>
            </a:r>
            <a:br>
              <a:rPr kumimoji="1" lang="ja-JP" altLang="en-US"/>
            </a:br>
            <a:r>
              <a:rPr kumimoji="1" lang="ja-JP" altLang="en-US"/>
              <a:t>えて利用する</a:t>
            </a:r>
            <a:endParaRPr kumimoji="1" lang="en-US" altLang="ja-JP"/>
          </a:p>
          <a:p>
            <a:pPr lvl="1"/>
            <a:r>
              <a:rPr kumimoji="1" lang="en-US" altLang="ja-JP"/>
              <a:t>DB </a:t>
            </a:r>
            <a:r>
              <a:rPr kumimoji="1" lang="ja-JP" altLang="en-US"/>
              <a:t>作成処理を除去</a:t>
            </a:r>
            <a:br>
              <a:rPr kumimoji="1" lang="en-US" altLang="ja-JP"/>
            </a:br>
            <a:r>
              <a:rPr kumimoji="1" lang="ja-JP" altLang="en-US"/>
              <a:t>（</a:t>
            </a:r>
            <a:r>
              <a:rPr kumimoji="1" lang="en-US" altLang="ja-JP"/>
              <a:t>Azure SQL DB </a:t>
            </a:r>
            <a:r>
              <a:rPr kumimoji="1" lang="ja-JP" altLang="en-US"/>
              <a:t>に対応でき</a:t>
            </a:r>
            <a:br>
              <a:rPr kumimoji="1" lang="ja-JP" altLang="en-US"/>
            </a:br>
            <a:r>
              <a:rPr kumimoji="1" lang="ja-JP" altLang="en-US"/>
              <a:t>るようにするため）</a:t>
            </a:r>
            <a:endParaRPr kumimoji="1" lang="en-US" altLang="ja-JP"/>
          </a:p>
          <a:p>
            <a:pPr lvl="1"/>
            <a:r>
              <a:rPr lang="en-US" altLang="ja-JP"/>
              <a:t>authors </a:t>
            </a:r>
            <a:r>
              <a:rPr lang="ja-JP" altLang="en-US"/>
              <a:t>テーブルにタイム</a:t>
            </a:r>
            <a:br>
              <a:rPr lang="ja-JP" altLang="en-US"/>
            </a:br>
            <a:r>
              <a:rPr lang="ja-JP" altLang="en-US"/>
              <a:t>スタンプ列を追加</a:t>
            </a:r>
            <a:br>
              <a:rPr lang="ja-JP" altLang="en-US"/>
            </a:br>
            <a:r>
              <a:rPr lang="ja-JP" altLang="en-US"/>
              <a:t>（楽観同時実行制御を用いた</a:t>
            </a:r>
            <a:br>
              <a:rPr lang="ja-JP" altLang="en-US"/>
            </a:br>
            <a:r>
              <a:rPr lang="ja-JP" altLang="en-US"/>
              <a:t>データ更新の例を示すため）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8F4A414-9FD6-3E2C-0D40-86ACB452B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024" y="2738258"/>
            <a:ext cx="4616776" cy="349696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1A8DDA-2F74-F5BB-DB1E-8EDBE378884B}"/>
              </a:ext>
            </a:extLst>
          </p:cNvPr>
          <p:cNvSpPr txBox="1"/>
          <p:nvPr/>
        </p:nvSpPr>
        <p:spPr>
          <a:xfrm>
            <a:off x="4070024" y="6235220"/>
            <a:ext cx="45202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>
                <a:effectLst/>
                <a:ea typeface="游ゴシック" panose="020B0400000000000000" pitchFamily="50" charset="-128"/>
                <a:hlinkClick r:id="rId3"/>
              </a:rPr>
              <a:t>https://github.com/microsoft/sql-server-samples/blob/master/samples/databases/northwind-pubs/instpubs.sql</a:t>
            </a:r>
            <a:endParaRPr kumimoji="1"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1846759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EF8F39-3A23-5EB3-6D6C-12A7294C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データベース管理ツールの選択肢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344A76-B498-EC51-90E1-CD66567BD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SQL Server </a:t>
            </a:r>
            <a:r>
              <a:rPr kumimoji="1" lang="ja-JP" altLang="en-US"/>
              <a:t>データベースに直接アクセスしてスキーマやデータを確認するためのツールとしては以下がある</a:t>
            </a:r>
            <a:endParaRPr kumimoji="1" lang="en-US" altLang="ja-JP"/>
          </a:p>
          <a:p>
            <a:pPr lvl="1"/>
            <a:r>
              <a:rPr lang="ja-JP" altLang="en-US"/>
              <a:t>サンプルデータベース導入のためのスクリプトを流す目的でも利用できる</a:t>
            </a:r>
            <a:endParaRPr lang="en-US" altLang="ja-JP"/>
          </a:p>
          <a:p>
            <a:pPr lvl="1"/>
            <a:r>
              <a:rPr lang="ja-JP" altLang="en-US"/>
              <a:t>いずれを利用しても構わないが、本資料では </a:t>
            </a:r>
            <a:r>
              <a:rPr lang="en-US" altLang="ja-JP"/>
              <a:t>Azure Data Studio </a:t>
            </a:r>
            <a:r>
              <a:rPr lang="ja-JP" altLang="en-US"/>
              <a:t>について解説する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5CD12C7-44FE-2D83-81FF-D7B6A3E885AA}"/>
              </a:ext>
            </a:extLst>
          </p:cNvPr>
          <p:cNvSpPr/>
          <p:nvPr/>
        </p:nvSpPr>
        <p:spPr>
          <a:xfrm>
            <a:off x="457201" y="2453752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①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Management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昔からある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の管理ツール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略称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SSMS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Management Studio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フルセットの管理機能が提供されるが、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Windows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マシンでのみ利用可能</a:t>
            </a:r>
            <a:endParaRPr kumimoji="0" lang="ja-JP" altLang="en-US" sz="12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AAC283-0480-C61F-020B-45C7CCC5DE52}"/>
              </a:ext>
            </a:extLst>
          </p:cNvPr>
          <p:cNvSpPr/>
          <p:nvPr/>
        </p:nvSpPr>
        <p:spPr>
          <a:xfrm>
            <a:off x="3253534" y="2453752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②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Azure Data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Windows, Linux, macOS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などのマルチ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OS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に対応した新しい管理ツール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近代的な開発に対応しており、ソースコードコントロール対応、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Jupiter Notebook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統合などがサポートされる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AE75DA83-6BC9-BCC7-5A9E-F4C54B36EA6E}"/>
              </a:ext>
            </a:extLst>
          </p:cNvPr>
          <p:cNvSpPr/>
          <p:nvPr/>
        </p:nvSpPr>
        <p:spPr>
          <a:xfrm>
            <a:off x="6049869" y="2453752"/>
            <a:ext cx="2636932" cy="4159585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③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Visual Studio</a:t>
            </a:r>
            <a:endParaRPr kumimoji="0" lang="ja-JP" altLang="en-US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4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Visual Studio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のデータエクスプローラ機能により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の簡易な管理ができる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SSMS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から、開発に必要となる基本的なデータ操作機能を切り出したもの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1026" name="Picture 2" descr="SQL Server Management Studio のスクリーンショット。">
            <a:extLst>
              <a:ext uri="{FF2B5EF4-FFF2-40B4-BE49-F238E27FC236}">
                <a16:creationId xmlns:a16="http://schemas.microsoft.com/office/drawing/2014/main" id="{EDFC20C3-6A84-3F3F-4C72-FEACE64AE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7" y="3867332"/>
            <a:ext cx="2311553" cy="167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FBF08C3-AB23-018E-D7B2-7049A118A8E3}"/>
              </a:ext>
            </a:extLst>
          </p:cNvPr>
          <p:cNvSpPr txBox="1"/>
          <p:nvPr/>
        </p:nvSpPr>
        <p:spPr>
          <a:xfrm>
            <a:off x="624687" y="5886854"/>
            <a:ext cx="23115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/>
              <a:t>https://learn.microsoft.com/ja-jp/sql/ssms/download-sql-server-management-studio-ssms</a:t>
            </a:r>
            <a:endParaRPr kumimoji="1" lang="ja-JP" altLang="en-US" sz="1050"/>
          </a:p>
        </p:txBody>
      </p:sp>
      <p:pic>
        <p:nvPicPr>
          <p:cNvPr id="1030" name="Picture 6" descr="クイック スタート:SQL Server に対する接続およびクエリ - Azure Data Studio | Microsoft Learn">
            <a:extLst>
              <a:ext uri="{FF2B5EF4-FFF2-40B4-BE49-F238E27FC236}">
                <a16:creationId xmlns:a16="http://schemas.microsoft.com/office/drawing/2014/main" id="{DEE8C5A7-71B0-BA55-16BE-E8FB12896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759" y="3891044"/>
            <a:ext cx="2252973" cy="122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分析情報ウィジェットを使用してサーバーとデータベースを監視する - Azure Data Studio | Microsoft Learn">
            <a:extLst>
              <a:ext uri="{FF2B5EF4-FFF2-40B4-BE49-F238E27FC236}">
                <a16:creationId xmlns:a16="http://schemas.microsoft.com/office/drawing/2014/main" id="{A53A9793-B9AB-520E-99CA-C80905851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68" y="4505136"/>
            <a:ext cx="2168046" cy="122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A33DA07-C618-E85F-1871-CC8EECDDA7D9}"/>
              </a:ext>
            </a:extLst>
          </p:cNvPr>
          <p:cNvSpPr txBox="1"/>
          <p:nvPr/>
        </p:nvSpPr>
        <p:spPr>
          <a:xfrm>
            <a:off x="3413759" y="5886854"/>
            <a:ext cx="231155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/>
              <a:t>https://learn.microsoft.com/ja-jp/sql/azure-data-studio/download-azure-data-studio</a:t>
            </a:r>
            <a:endParaRPr kumimoji="1" lang="ja-JP" altLang="en-US" sz="105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582330A-65CD-E23E-5670-6FF50BD0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488" y="3948253"/>
            <a:ext cx="2425942" cy="159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92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510C867-32C8-2801-598E-9AC2A80136A0}"/>
              </a:ext>
            </a:extLst>
          </p:cNvPr>
          <p:cNvGrpSpPr/>
          <p:nvPr/>
        </p:nvGrpSpPr>
        <p:grpSpPr>
          <a:xfrm>
            <a:off x="457200" y="1863399"/>
            <a:ext cx="8229600" cy="4768850"/>
            <a:chOff x="457200" y="2006737"/>
            <a:chExt cx="8229600" cy="4566200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71805A39-FB67-D7F6-7E77-33ABD0354AA1}"/>
                </a:ext>
              </a:extLst>
            </p:cNvPr>
            <p:cNvSpPr/>
            <p:nvPr/>
          </p:nvSpPr>
          <p:spPr>
            <a:xfrm>
              <a:off x="457200" y="2006737"/>
              <a:ext cx="4020889" cy="2193702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1.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ローカルマシンに </a:t>
              </a: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SQL Server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を立てる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ja-JP" sz="600" kern="0">
                <a:solidFill>
                  <a:prstClr val="black"/>
                </a:solidFill>
                <a:latin typeface="+mn-lt"/>
                <a:ea typeface="+mn-ea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開発者向け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SQL Server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である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Developer Edition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をローカルマシンにインストールして利用する</a:t>
              </a:r>
              <a:endParaRPr kumimoji="0" lang="en-US" altLang="ja-JP" sz="1100" kern="0">
                <a:solidFill>
                  <a:prstClr val="black"/>
                </a:solidFill>
                <a:latin typeface="+mn-lt"/>
                <a:ea typeface="+mn-ea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昔から利用されている方法</a:t>
              </a:r>
              <a:endParaRPr kumimoji="0" lang="ja-JP" altLang="en-US" sz="120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BE5B8A5-4338-15A3-5384-DDF3548E92DE}"/>
                </a:ext>
              </a:extLst>
            </p:cNvPr>
            <p:cNvSpPr/>
            <p:nvPr/>
          </p:nvSpPr>
          <p:spPr>
            <a:xfrm>
              <a:off x="457200" y="4379235"/>
              <a:ext cx="4020889" cy="2193702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3.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カスタム </a:t>
              </a: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Docker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イメージを作成・利用する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ja-JP" sz="600" kern="0">
                <a:solidFill>
                  <a:prstClr val="black"/>
                </a:solidFill>
                <a:latin typeface="+mn-lt"/>
                <a:ea typeface="+mn-ea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2.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の方法の場合、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SQL Server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のクリーンインストールイメージにそのつどサンプル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DB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をセットアップする必要がある</a:t>
              </a: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Dockerfile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を利用して、このセットアップ処理を自動化する</a:t>
              </a:r>
              <a:endParaRPr kumimoji="0" lang="ja-JP" altLang="en-US" sz="140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71FB7A01-EBD1-329B-36C9-C7E6E9C93EC4}"/>
                </a:ext>
              </a:extLst>
            </p:cNvPr>
            <p:cNvSpPr/>
            <p:nvPr/>
          </p:nvSpPr>
          <p:spPr>
            <a:xfrm>
              <a:off x="4665911" y="4379235"/>
              <a:ext cx="4020889" cy="2193702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4. Azure SQL Database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を利用する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ja-JP" sz="600" kern="0">
                <a:solidFill>
                  <a:prstClr val="black"/>
                </a:solidFill>
                <a:latin typeface="+mn-lt"/>
                <a:ea typeface="+mn-ea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Azure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サブスクリプションを持っている場合には、そこに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SQL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データベースを立てておくと便利</a:t>
              </a: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最も小さいサイズで作成しておけば、課金も少なくて済む</a:t>
              </a:r>
              <a:endParaRPr kumimoji="0" lang="ja-JP" altLang="en-US" sz="140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34079B2C-1F89-D146-65CF-91E06BB34476}"/>
                </a:ext>
              </a:extLst>
            </p:cNvPr>
            <p:cNvSpPr/>
            <p:nvPr/>
          </p:nvSpPr>
          <p:spPr>
            <a:xfrm>
              <a:off x="4665911" y="2006737"/>
              <a:ext cx="4020889" cy="2193702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t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2. SQL Server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の </a:t>
              </a:r>
              <a:r>
                <a:rPr kumimoji="0" lang="en-US" altLang="ja-JP" sz="1400" u="sng" kern="0">
                  <a:solidFill>
                    <a:prstClr val="black"/>
                  </a:solidFill>
                  <a:latin typeface="+mn-lt"/>
                  <a:ea typeface="+mn-ea"/>
                </a:rPr>
                <a:t>Docker </a:t>
              </a:r>
              <a:r>
                <a:rPr kumimoji="0" lang="ja-JP" altLang="en-US" sz="1400" u="sng" kern="0">
                  <a:solidFill>
                    <a:prstClr val="black"/>
                  </a:solidFill>
                  <a:latin typeface="+mn-lt"/>
                  <a:ea typeface="+mn-ea"/>
                </a:rPr>
                <a:t>イメージを利用する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altLang="ja-JP" sz="600" kern="0">
                <a:solidFill>
                  <a:prstClr val="black"/>
                </a:solidFill>
                <a:latin typeface="+mn-lt"/>
                <a:ea typeface="+mn-ea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Linux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版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SQL Server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はインストール済み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Docker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イメージが配布されている</a:t>
              </a: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これを利用すると簡単に </a:t>
              </a:r>
              <a:r>
                <a:rPr kumimoji="0" lang="en-US" altLang="ja-JP" sz="1100" kern="0">
                  <a:solidFill>
                    <a:prstClr val="black"/>
                  </a:solidFill>
                  <a:latin typeface="+mn-lt"/>
                  <a:ea typeface="+mn-ea"/>
                </a:rPr>
                <a:t>SQL Server </a:t>
              </a:r>
              <a:r>
                <a:rPr kumimoji="0" lang="ja-JP" altLang="en-US" sz="1100" kern="0">
                  <a:solidFill>
                    <a:prstClr val="black"/>
                  </a:solidFill>
                  <a:latin typeface="+mn-lt"/>
                  <a:ea typeface="+mn-ea"/>
                </a:rPr>
                <a:t>が立てられる</a:t>
              </a:r>
              <a:endParaRPr kumimoji="0" lang="en-US" altLang="ja-JP" sz="1100" kern="0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169" name="Picture 23" descr="internet cute cloud1_s">
            <a:extLst>
              <a:ext uri="{FF2B5EF4-FFF2-40B4-BE49-F238E27FC236}">
                <a16:creationId xmlns:a16="http://schemas.microsoft.com/office/drawing/2014/main" id="{7DAE467C-AB68-E8B3-4C9C-30EBA40E6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419" y="5433287"/>
            <a:ext cx="317372" cy="508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4BB821FC-0559-BDC9-7940-1B338099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テスト用のデータベースサーバ作成の選択肢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E4B64E-AF3E-938C-495B-2D74EB4F2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開発用のデータベースサーバを手軽に立てる主な方法は以下の通り</a:t>
            </a:r>
          </a:p>
          <a:p>
            <a:pPr lvl="1"/>
            <a:r>
              <a:rPr lang="ja-JP" altLang="en-US"/>
              <a:t>これ以外にも選択肢はあるが、ここでは以下の </a:t>
            </a:r>
            <a:r>
              <a:rPr lang="en-US" altLang="ja-JP"/>
              <a:t>4 </a:t>
            </a:r>
            <a:r>
              <a:rPr lang="ja-JP" altLang="en-US"/>
              <a:t>通りについて解説する</a:t>
            </a:r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1AE10CB7-171D-C5ED-642A-C882D0B914A5}"/>
              </a:ext>
            </a:extLst>
          </p:cNvPr>
          <p:cNvSpPr/>
          <p:nvPr/>
        </p:nvSpPr>
        <p:spPr>
          <a:xfrm>
            <a:off x="868552" y="2762250"/>
            <a:ext cx="3353914" cy="116205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5690C06D-D9ED-950B-B54A-FA893E8DDAF2}"/>
              </a:ext>
            </a:extLst>
          </p:cNvPr>
          <p:cNvGrpSpPr/>
          <p:nvPr/>
        </p:nvGrpSpPr>
        <p:grpSpPr>
          <a:xfrm>
            <a:off x="664686" y="3721883"/>
            <a:ext cx="320834" cy="389656"/>
            <a:chOff x="4926806" y="620713"/>
            <a:chExt cx="1151732" cy="1398790"/>
          </a:xfrm>
        </p:grpSpPr>
        <p:pic>
          <p:nvPicPr>
            <p:cNvPr id="12" name="Picture 6" descr="pc-new-sm2">
              <a:extLst>
                <a:ext uri="{FF2B5EF4-FFF2-40B4-BE49-F238E27FC236}">
                  <a16:creationId xmlns:a16="http://schemas.microsoft.com/office/drawing/2014/main" id="{AB93ECAF-0149-129C-35C6-0A90F19AB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620713"/>
              <a:ext cx="785813" cy="1150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6" descr="Yellow User sm">
              <a:extLst>
                <a:ext uri="{FF2B5EF4-FFF2-40B4-BE49-F238E27FC236}">
                  <a16:creationId xmlns:a16="http://schemas.microsoft.com/office/drawing/2014/main" id="{1A0D1CDE-B1F7-C94E-7284-50AE6E75D3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806" y="1036840"/>
              <a:ext cx="731838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902A443-2EC6-CB11-8130-5E54D713106E}"/>
              </a:ext>
            </a:extLst>
          </p:cNvPr>
          <p:cNvSpPr txBox="1"/>
          <p:nvPr/>
        </p:nvSpPr>
        <p:spPr>
          <a:xfrm>
            <a:off x="927031" y="3908574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開発用 </a:t>
            </a:r>
            <a:r>
              <a:rPr kumimoji="1" lang="en-US" altLang="ja-JP" sz="1050"/>
              <a:t>PC</a:t>
            </a:r>
            <a:endParaRPr kumimoji="1" lang="ja-JP" altLang="en-US" sz="105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7EAE531A-A072-2FD5-83F8-9D6CF9D3E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86" y="2930912"/>
            <a:ext cx="603790" cy="466063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97C896A6-8583-171C-6F8C-F96CD54789D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1522" y="2860967"/>
            <a:ext cx="781350" cy="283407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BE0C150-B2D5-EA18-7FB3-62C9675CEE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22" y="2831178"/>
            <a:ext cx="261028" cy="261028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A264B46-079D-243D-0DF2-FAB3C33E80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1522" y="3304083"/>
            <a:ext cx="781350" cy="503107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3C272172-259D-6C0F-2EC7-8D000861DC73}"/>
              </a:ext>
            </a:extLst>
          </p:cNvPr>
          <p:cNvGrpSpPr/>
          <p:nvPr/>
        </p:nvGrpSpPr>
        <p:grpSpPr>
          <a:xfrm>
            <a:off x="1872132" y="2797832"/>
            <a:ext cx="142697" cy="142697"/>
            <a:chOff x="1770532" y="2851807"/>
            <a:chExt cx="142697" cy="142697"/>
          </a:xfrm>
        </p:grpSpPr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D64665E6-738E-8614-4CC5-E1BC3B29D09C}"/>
                </a:ext>
              </a:extLst>
            </p:cNvPr>
            <p:cNvSpPr/>
            <p:nvPr/>
          </p:nvSpPr>
          <p:spPr bwMode="auto">
            <a:xfrm>
              <a:off x="1787526" y="2868614"/>
              <a:ext cx="107950" cy="10795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2054" name="Picture 6" descr="NET documentation | Microsoft Learn">
              <a:extLst>
                <a:ext uri="{FF2B5EF4-FFF2-40B4-BE49-F238E27FC236}">
                  <a16:creationId xmlns:a16="http://schemas.microsoft.com/office/drawing/2014/main" id="{D852C401-09F1-F5CD-DE19-D55A6E06E4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532" y="2851807"/>
              <a:ext cx="142697" cy="14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Import Flat File Structure Data to SQL Server using Azure Data Studio -  TechNet Articles - United States (English) - TechNet Wiki">
            <a:extLst>
              <a:ext uri="{FF2B5EF4-FFF2-40B4-BE49-F238E27FC236}">
                <a16:creationId xmlns:a16="http://schemas.microsoft.com/office/drawing/2014/main" id="{3E447484-EF3E-CC85-2BE3-D580D264FE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4902" r="23176" b="5098"/>
          <a:stretch/>
        </p:blipFill>
        <p:spPr bwMode="auto">
          <a:xfrm>
            <a:off x="1879609" y="3213205"/>
            <a:ext cx="190500" cy="1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14B7A33-A2AF-7B49-888A-73C400DB1EB3}"/>
              </a:ext>
            </a:extLst>
          </p:cNvPr>
          <p:cNvSpPr txBox="1"/>
          <p:nvPr/>
        </p:nvSpPr>
        <p:spPr>
          <a:xfrm>
            <a:off x="1021360" y="3382451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Visual Studio</a:t>
            </a:r>
            <a:endParaRPr kumimoji="1" lang="ja-JP" altLang="en-US" sz="70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23E0FF9-8EDF-5F8B-42E0-2FCF334806B7}"/>
              </a:ext>
            </a:extLst>
          </p:cNvPr>
          <p:cNvSpPr txBox="1"/>
          <p:nvPr/>
        </p:nvSpPr>
        <p:spPr>
          <a:xfrm>
            <a:off x="2025095" y="312842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Web</a:t>
            </a:r>
            <a:r>
              <a:rPr kumimoji="1" lang="ja-JP" altLang="en-US" sz="700"/>
              <a:t> サーバ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1C381E4-4BA5-0714-093A-B70D1209916D}"/>
              </a:ext>
            </a:extLst>
          </p:cNvPr>
          <p:cNvSpPr txBox="1"/>
          <p:nvPr/>
        </p:nvSpPr>
        <p:spPr>
          <a:xfrm>
            <a:off x="1986995" y="376765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/>
              <a:t>管理ツール</a:t>
            </a:r>
            <a:endParaRPr kumimoji="1" lang="en-US" altLang="ja-JP" sz="700"/>
          </a:p>
          <a:p>
            <a:r>
              <a:rPr kumimoji="1" lang="ja-JP" altLang="en-US" sz="700"/>
              <a:t>（</a:t>
            </a:r>
            <a:r>
              <a:rPr kumimoji="1" lang="en-US" altLang="ja-JP" sz="700"/>
              <a:t>SSMS, ADS</a:t>
            </a:r>
            <a:r>
              <a:rPr kumimoji="1" lang="ja-JP" altLang="en-US" sz="700"/>
              <a:t>）</a:t>
            </a:r>
          </a:p>
        </p:txBody>
      </p:sp>
      <p:pic>
        <p:nvPicPr>
          <p:cNvPr id="31" name="Picture 20" descr="Database Sm">
            <a:extLst>
              <a:ext uri="{FF2B5EF4-FFF2-40B4-BE49-F238E27FC236}">
                <a16:creationId xmlns:a16="http://schemas.microsoft.com/office/drawing/2014/main" id="{C5B0BD73-87B1-9D5E-9E65-6A27C83A2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6" y="2942974"/>
            <a:ext cx="290558" cy="3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B203041-18B7-9FC1-A615-D2870CB243C7}"/>
              </a:ext>
            </a:extLst>
          </p:cNvPr>
          <p:cNvSpPr txBox="1"/>
          <p:nvPr/>
        </p:nvSpPr>
        <p:spPr>
          <a:xfrm>
            <a:off x="3303811" y="2773270"/>
            <a:ext cx="8996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pubs </a:t>
            </a:r>
            <a:r>
              <a:rPr kumimoji="1" lang="ja-JP" altLang="en-US" sz="700"/>
              <a:t>データベース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42ED02F-26B0-075E-0CF1-B6CAA222D24D}"/>
              </a:ext>
            </a:extLst>
          </p:cNvPr>
          <p:cNvSpPr/>
          <p:nvPr/>
        </p:nvSpPr>
        <p:spPr bwMode="auto">
          <a:xfrm>
            <a:off x="3305175" y="3311525"/>
            <a:ext cx="873125" cy="466725"/>
          </a:xfrm>
          <a:prstGeom prst="rect">
            <a:avLst/>
          </a:prstGeom>
          <a:solidFill>
            <a:srgbClr val="FFEB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058" name="Picture 10" descr="Step-By-Step: Creating a SQL Server Always On Availability Group">
            <a:extLst>
              <a:ext uri="{FF2B5EF4-FFF2-40B4-BE49-F238E27FC236}">
                <a16:creationId xmlns:a16="http://schemas.microsoft.com/office/drawing/2014/main" id="{779B4ED5-E962-EB16-F31A-C0DFB89A9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2" t="4313" r="21830" b="32745"/>
          <a:stretch/>
        </p:blipFill>
        <p:spPr bwMode="auto">
          <a:xfrm>
            <a:off x="3480562" y="3346610"/>
            <a:ext cx="529683" cy="38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CA0847E-11FB-8E6A-55FB-015DECFCD58F}"/>
              </a:ext>
            </a:extLst>
          </p:cNvPr>
          <p:cNvSpPr txBox="1"/>
          <p:nvPr/>
        </p:nvSpPr>
        <p:spPr>
          <a:xfrm>
            <a:off x="3303811" y="3728142"/>
            <a:ext cx="8899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00"/>
              <a:t>Developer Edition</a:t>
            </a:r>
            <a:endParaRPr kumimoji="1" lang="ja-JP" altLang="en-US" sz="700"/>
          </a:p>
        </p:txBody>
      </p: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2E1B7B14-BBDD-F7A6-58A0-6C7DC50BF69B}"/>
              </a:ext>
            </a:extLst>
          </p:cNvPr>
          <p:cNvCxnSpPr>
            <a:stCxn id="20" idx="3"/>
            <a:endCxn id="31" idx="1"/>
          </p:cNvCxnSpPr>
          <p:nvPr/>
        </p:nvCxnSpPr>
        <p:spPr bwMode="auto">
          <a:xfrm>
            <a:off x="2732872" y="3002671"/>
            <a:ext cx="875514" cy="11418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6C93070-9AFD-DD38-0FF8-D5D3DCC63A9E}"/>
              </a:ext>
            </a:extLst>
          </p:cNvPr>
          <p:cNvCxnSpPr>
            <a:stCxn id="25" idx="3"/>
            <a:endCxn id="31" idx="1"/>
          </p:cNvCxnSpPr>
          <p:nvPr/>
        </p:nvCxnSpPr>
        <p:spPr bwMode="auto">
          <a:xfrm flipV="1">
            <a:off x="2732872" y="3116855"/>
            <a:ext cx="875514" cy="4387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B12A18A6-9944-BBE7-7BDA-592DFC5BD142}"/>
              </a:ext>
            </a:extLst>
          </p:cNvPr>
          <p:cNvCxnSpPr>
            <a:stCxn id="18" idx="3"/>
            <a:endCxn id="20" idx="1"/>
          </p:cNvCxnSpPr>
          <p:nvPr/>
        </p:nvCxnSpPr>
        <p:spPr bwMode="auto">
          <a:xfrm flipV="1">
            <a:off x="1676076" y="3002671"/>
            <a:ext cx="275446" cy="161273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98D1E07-66C6-2DF3-92D1-9F7A0B2D2E56}"/>
              </a:ext>
            </a:extLst>
          </p:cNvPr>
          <p:cNvSpPr txBox="1"/>
          <p:nvPr/>
        </p:nvSpPr>
        <p:spPr>
          <a:xfrm>
            <a:off x="1459928" y="2797832"/>
            <a:ext cx="335287" cy="220399"/>
          </a:xfrm>
          <a:prstGeom prst="wedgeRoundRectCallout">
            <a:avLst>
              <a:gd name="adj1" fmla="val 37302"/>
              <a:gd name="adj2" fmla="val 8215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lang="ja-JP" altLang="en-US" sz="600"/>
              <a:t>デバッグ実行</a:t>
            </a:r>
            <a:endParaRPr kumimoji="1" lang="ja-JP" altLang="en-US" sz="60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8F703D7-7CE8-323D-E37E-F0C24C41DAD1}"/>
              </a:ext>
            </a:extLst>
          </p:cNvPr>
          <p:cNvSpPr txBox="1"/>
          <p:nvPr/>
        </p:nvSpPr>
        <p:spPr>
          <a:xfrm>
            <a:off x="2860160" y="2726955"/>
            <a:ext cx="436210" cy="220399"/>
          </a:xfrm>
          <a:prstGeom prst="wedgeRoundRectCallout">
            <a:avLst>
              <a:gd name="adj1" fmla="val -28353"/>
              <a:gd name="adj2" fmla="val 76390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② 名前付きパイプ接続</a:t>
            </a: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5145F0BD-FF3C-736F-7FD8-D278655EAA88}"/>
              </a:ext>
            </a:extLst>
          </p:cNvPr>
          <p:cNvSpPr/>
          <p:nvPr/>
        </p:nvSpPr>
        <p:spPr>
          <a:xfrm>
            <a:off x="5049028" y="2762250"/>
            <a:ext cx="3353914" cy="116205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E24F43A7-B4C5-C557-AAD1-D4934940D83A}"/>
              </a:ext>
            </a:extLst>
          </p:cNvPr>
          <p:cNvGrpSpPr/>
          <p:nvPr/>
        </p:nvGrpSpPr>
        <p:grpSpPr>
          <a:xfrm>
            <a:off x="4845162" y="3721883"/>
            <a:ext cx="320834" cy="389656"/>
            <a:chOff x="4926806" y="620713"/>
            <a:chExt cx="1151732" cy="1398790"/>
          </a:xfrm>
        </p:grpSpPr>
        <p:pic>
          <p:nvPicPr>
            <p:cNvPr id="50" name="Picture 6" descr="pc-new-sm2">
              <a:extLst>
                <a:ext uri="{FF2B5EF4-FFF2-40B4-BE49-F238E27FC236}">
                  <a16:creationId xmlns:a16="http://schemas.microsoft.com/office/drawing/2014/main" id="{432BCF46-E878-C255-8FC3-5CA0CF522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620713"/>
              <a:ext cx="785813" cy="1150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6" descr="Yellow User sm">
              <a:extLst>
                <a:ext uri="{FF2B5EF4-FFF2-40B4-BE49-F238E27FC236}">
                  <a16:creationId xmlns:a16="http://schemas.microsoft.com/office/drawing/2014/main" id="{5BBF778A-6D0D-1B5D-B5D6-5160526E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806" y="1036840"/>
              <a:ext cx="731838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1E6FC31-8E67-7E29-E34C-45AC95BB6627}"/>
              </a:ext>
            </a:extLst>
          </p:cNvPr>
          <p:cNvSpPr txBox="1"/>
          <p:nvPr/>
        </p:nvSpPr>
        <p:spPr>
          <a:xfrm>
            <a:off x="5107507" y="3908574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開発用 </a:t>
            </a:r>
            <a:r>
              <a:rPr kumimoji="1" lang="en-US" altLang="ja-JP" sz="1050"/>
              <a:t>PC</a:t>
            </a:r>
            <a:endParaRPr kumimoji="1" lang="ja-JP" altLang="en-US" sz="1050"/>
          </a:p>
        </p:txBody>
      </p:sp>
      <p:pic>
        <p:nvPicPr>
          <p:cNvPr id="53" name="図 52">
            <a:extLst>
              <a:ext uri="{FF2B5EF4-FFF2-40B4-BE49-F238E27FC236}">
                <a16:creationId xmlns:a16="http://schemas.microsoft.com/office/drawing/2014/main" id="{6F52E88A-3423-9E50-7C6D-91CAB2CD9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62" y="2930912"/>
            <a:ext cx="603790" cy="466063"/>
          </a:xfrm>
          <a:prstGeom prst="rect">
            <a:avLst/>
          </a:prstGeom>
        </p:spPr>
      </p:pic>
      <p:pic>
        <p:nvPicPr>
          <p:cNvPr id="54" name="図 53">
            <a:extLst>
              <a:ext uri="{FF2B5EF4-FFF2-40B4-BE49-F238E27FC236}">
                <a16:creationId xmlns:a16="http://schemas.microsoft.com/office/drawing/2014/main" id="{E94CA688-E8A9-43C7-686B-054DD1B5B51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1998" y="2860967"/>
            <a:ext cx="781350" cy="283407"/>
          </a:xfrm>
          <a:prstGeom prst="rect">
            <a:avLst/>
          </a:prstGeom>
        </p:spPr>
      </p:pic>
      <p:pic>
        <p:nvPicPr>
          <p:cNvPr id="55" name="図 54">
            <a:extLst>
              <a:ext uri="{FF2B5EF4-FFF2-40B4-BE49-F238E27FC236}">
                <a16:creationId xmlns:a16="http://schemas.microsoft.com/office/drawing/2014/main" id="{5B5128BE-4AA0-FB1F-63F7-B9D6BF1AD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698" y="2831178"/>
            <a:ext cx="261028" cy="261028"/>
          </a:xfrm>
          <a:prstGeom prst="rect">
            <a:avLst/>
          </a:prstGeom>
        </p:spPr>
      </p:pic>
      <p:pic>
        <p:nvPicPr>
          <p:cNvPr id="56" name="図 55">
            <a:extLst>
              <a:ext uri="{FF2B5EF4-FFF2-40B4-BE49-F238E27FC236}">
                <a16:creationId xmlns:a16="http://schemas.microsoft.com/office/drawing/2014/main" id="{21E1731C-FD01-F859-DB5B-671620E71C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998" y="3304083"/>
            <a:ext cx="781350" cy="503107"/>
          </a:xfrm>
          <a:prstGeom prst="rect">
            <a:avLst/>
          </a:prstGeom>
        </p:spPr>
      </p:pic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AC7E8B6D-254F-61F8-F901-7C15AA9381A6}"/>
              </a:ext>
            </a:extLst>
          </p:cNvPr>
          <p:cNvGrpSpPr/>
          <p:nvPr/>
        </p:nvGrpSpPr>
        <p:grpSpPr>
          <a:xfrm>
            <a:off x="6052608" y="2797832"/>
            <a:ext cx="142697" cy="142697"/>
            <a:chOff x="1770532" y="2851807"/>
            <a:chExt cx="142697" cy="142697"/>
          </a:xfrm>
        </p:grpSpPr>
        <p:sp>
          <p:nvSpPr>
            <p:cNvPr id="58" name="楕円 57">
              <a:extLst>
                <a:ext uri="{FF2B5EF4-FFF2-40B4-BE49-F238E27FC236}">
                  <a16:creationId xmlns:a16="http://schemas.microsoft.com/office/drawing/2014/main" id="{AE91968E-C0CA-163C-9AE0-0B318AB2E7C2}"/>
                </a:ext>
              </a:extLst>
            </p:cNvPr>
            <p:cNvSpPr/>
            <p:nvPr/>
          </p:nvSpPr>
          <p:spPr bwMode="auto">
            <a:xfrm>
              <a:off x="1787526" y="2868614"/>
              <a:ext cx="107950" cy="10795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59" name="Picture 6" descr="NET documentation | Microsoft Learn">
              <a:extLst>
                <a:ext uri="{FF2B5EF4-FFF2-40B4-BE49-F238E27FC236}">
                  <a16:creationId xmlns:a16="http://schemas.microsoft.com/office/drawing/2014/main" id="{D8A9F972-680C-3D29-9EA1-C6FBC295D3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532" y="2851807"/>
              <a:ext cx="142697" cy="14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8" descr="Import Flat File Structure Data to SQL Server using Azure Data Studio -  TechNet Articles - United States (English) - TechNet Wiki">
            <a:extLst>
              <a:ext uri="{FF2B5EF4-FFF2-40B4-BE49-F238E27FC236}">
                <a16:creationId xmlns:a16="http://schemas.microsoft.com/office/drawing/2014/main" id="{36D86B33-106B-27F9-A5C7-600B506C7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4902" r="23176" b="5098"/>
          <a:stretch/>
        </p:blipFill>
        <p:spPr bwMode="auto">
          <a:xfrm>
            <a:off x="6060085" y="3213205"/>
            <a:ext cx="190500" cy="1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90976DBC-EB54-0E75-28B2-E2EA109DE7D5}"/>
              </a:ext>
            </a:extLst>
          </p:cNvPr>
          <p:cNvSpPr txBox="1"/>
          <p:nvPr/>
        </p:nvSpPr>
        <p:spPr>
          <a:xfrm>
            <a:off x="5201836" y="3382451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Visual Studio</a:t>
            </a:r>
            <a:endParaRPr kumimoji="1" lang="ja-JP" altLang="en-US" sz="70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CF916F6D-364D-59F5-EF65-4244F6E0A435}"/>
              </a:ext>
            </a:extLst>
          </p:cNvPr>
          <p:cNvSpPr txBox="1"/>
          <p:nvPr/>
        </p:nvSpPr>
        <p:spPr>
          <a:xfrm>
            <a:off x="6205571" y="312842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Web</a:t>
            </a:r>
            <a:r>
              <a:rPr kumimoji="1" lang="ja-JP" altLang="en-US" sz="700"/>
              <a:t> サーバ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193C471-11F7-792D-E3F0-1C68CB586261}"/>
              </a:ext>
            </a:extLst>
          </p:cNvPr>
          <p:cNvSpPr txBox="1"/>
          <p:nvPr/>
        </p:nvSpPr>
        <p:spPr>
          <a:xfrm>
            <a:off x="6167471" y="3767654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/>
              <a:t>管理ツール</a:t>
            </a:r>
            <a:endParaRPr kumimoji="1" lang="en-US" altLang="ja-JP" sz="700"/>
          </a:p>
          <a:p>
            <a:r>
              <a:rPr kumimoji="1" lang="ja-JP" altLang="en-US" sz="700"/>
              <a:t>（</a:t>
            </a:r>
            <a:r>
              <a:rPr kumimoji="1" lang="en-US" altLang="ja-JP" sz="700"/>
              <a:t>SSMS, ADS</a:t>
            </a:r>
            <a:r>
              <a:rPr kumimoji="1" lang="ja-JP" altLang="en-US" sz="700"/>
              <a:t>）</a:t>
            </a:r>
          </a:p>
        </p:txBody>
      </p:sp>
      <p:pic>
        <p:nvPicPr>
          <p:cNvPr id="2048" name="Picture 20" descr="Database Sm">
            <a:extLst>
              <a:ext uri="{FF2B5EF4-FFF2-40B4-BE49-F238E27FC236}">
                <a16:creationId xmlns:a16="http://schemas.microsoft.com/office/drawing/2014/main" id="{790152F6-C90F-1F72-CB0C-5F0D39072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862" y="2942974"/>
            <a:ext cx="290558" cy="3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" name="テキスト ボックス 2048">
            <a:extLst>
              <a:ext uri="{FF2B5EF4-FFF2-40B4-BE49-F238E27FC236}">
                <a16:creationId xmlns:a16="http://schemas.microsoft.com/office/drawing/2014/main" id="{A473AB54-C4CE-416A-2E28-D2AB3911F502}"/>
              </a:ext>
            </a:extLst>
          </p:cNvPr>
          <p:cNvSpPr txBox="1"/>
          <p:nvPr/>
        </p:nvSpPr>
        <p:spPr>
          <a:xfrm>
            <a:off x="7484287" y="2773270"/>
            <a:ext cx="8996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pubs </a:t>
            </a:r>
            <a:r>
              <a:rPr kumimoji="1" lang="ja-JP" altLang="en-US" sz="700"/>
              <a:t>データベース</a:t>
            </a:r>
          </a:p>
        </p:txBody>
      </p:sp>
      <p:sp>
        <p:nvSpPr>
          <p:cNvPr id="2050" name="正方形/長方形 2049">
            <a:extLst>
              <a:ext uri="{FF2B5EF4-FFF2-40B4-BE49-F238E27FC236}">
                <a16:creationId xmlns:a16="http://schemas.microsoft.com/office/drawing/2014/main" id="{53A2F9AF-94FC-CDE0-16E3-176EE89227D4}"/>
              </a:ext>
            </a:extLst>
          </p:cNvPr>
          <p:cNvSpPr/>
          <p:nvPr/>
        </p:nvSpPr>
        <p:spPr bwMode="auto">
          <a:xfrm>
            <a:off x="7573376" y="3311525"/>
            <a:ext cx="761748" cy="320220"/>
          </a:xfrm>
          <a:prstGeom prst="rect">
            <a:avLst/>
          </a:prstGeom>
          <a:solidFill>
            <a:srgbClr val="FFEB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051" name="Picture 10" descr="Step-By-Step: Creating a SQL Server Always On Availability Group">
            <a:extLst>
              <a:ext uri="{FF2B5EF4-FFF2-40B4-BE49-F238E27FC236}">
                <a16:creationId xmlns:a16="http://schemas.microsoft.com/office/drawing/2014/main" id="{724CBE00-10FB-561D-F0CE-CA7014710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2" t="4313" r="21830" b="32745"/>
          <a:stretch/>
        </p:blipFill>
        <p:spPr bwMode="auto">
          <a:xfrm>
            <a:off x="7627058" y="3341804"/>
            <a:ext cx="354303" cy="25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テキスト ボックス 2051">
            <a:extLst>
              <a:ext uri="{FF2B5EF4-FFF2-40B4-BE49-F238E27FC236}">
                <a16:creationId xmlns:a16="http://schemas.microsoft.com/office/drawing/2014/main" id="{21D3B18B-BF16-9828-6F7A-7816D188A0DD}"/>
              </a:ext>
            </a:extLst>
          </p:cNvPr>
          <p:cNvSpPr txBox="1"/>
          <p:nvPr/>
        </p:nvSpPr>
        <p:spPr>
          <a:xfrm>
            <a:off x="7875242" y="3328589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00"/>
              <a:t>ベース</a:t>
            </a:r>
          </a:p>
          <a:p>
            <a:pPr algn="ctr"/>
            <a:r>
              <a:rPr kumimoji="1" lang="ja-JP" altLang="en-US" sz="700"/>
              <a:t>イメージ</a:t>
            </a:r>
          </a:p>
        </p:txBody>
      </p:sp>
      <p:cxnSp>
        <p:nvCxnSpPr>
          <p:cNvPr id="2053" name="直線矢印コネクタ 2052">
            <a:extLst>
              <a:ext uri="{FF2B5EF4-FFF2-40B4-BE49-F238E27FC236}">
                <a16:creationId xmlns:a16="http://schemas.microsoft.com/office/drawing/2014/main" id="{DA44B87D-3D4C-A20E-C2EF-CCE0406211F8}"/>
              </a:ext>
            </a:extLst>
          </p:cNvPr>
          <p:cNvCxnSpPr>
            <a:stCxn id="54" idx="3"/>
            <a:endCxn id="2048" idx="1"/>
          </p:cNvCxnSpPr>
          <p:nvPr/>
        </p:nvCxnSpPr>
        <p:spPr bwMode="auto">
          <a:xfrm>
            <a:off x="6913348" y="3002671"/>
            <a:ext cx="875514" cy="114184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5" name="直線矢印コネクタ 2054">
            <a:extLst>
              <a:ext uri="{FF2B5EF4-FFF2-40B4-BE49-F238E27FC236}">
                <a16:creationId xmlns:a16="http://schemas.microsoft.com/office/drawing/2014/main" id="{A660733C-E001-ACDD-C8A3-9050D0BF03F5}"/>
              </a:ext>
            </a:extLst>
          </p:cNvPr>
          <p:cNvCxnSpPr>
            <a:stCxn id="56" idx="3"/>
            <a:endCxn id="2048" idx="1"/>
          </p:cNvCxnSpPr>
          <p:nvPr/>
        </p:nvCxnSpPr>
        <p:spPr bwMode="auto">
          <a:xfrm flipV="1">
            <a:off x="6913348" y="3116855"/>
            <a:ext cx="875514" cy="4387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57" name="直線矢印コネクタ 2056">
            <a:extLst>
              <a:ext uri="{FF2B5EF4-FFF2-40B4-BE49-F238E27FC236}">
                <a16:creationId xmlns:a16="http://schemas.microsoft.com/office/drawing/2014/main" id="{4675EF48-4F78-F09F-E846-6749BE9587C2}"/>
              </a:ext>
            </a:extLst>
          </p:cNvPr>
          <p:cNvCxnSpPr>
            <a:stCxn id="53" idx="3"/>
            <a:endCxn id="54" idx="1"/>
          </p:cNvCxnSpPr>
          <p:nvPr/>
        </p:nvCxnSpPr>
        <p:spPr bwMode="auto">
          <a:xfrm flipV="1">
            <a:off x="5856552" y="3002671"/>
            <a:ext cx="275446" cy="161273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9" name="テキスト ボックス 2058">
            <a:extLst>
              <a:ext uri="{FF2B5EF4-FFF2-40B4-BE49-F238E27FC236}">
                <a16:creationId xmlns:a16="http://schemas.microsoft.com/office/drawing/2014/main" id="{9924768A-0351-3DA5-0F72-ADA77CFFC75B}"/>
              </a:ext>
            </a:extLst>
          </p:cNvPr>
          <p:cNvSpPr txBox="1"/>
          <p:nvPr/>
        </p:nvSpPr>
        <p:spPr>
          <a:xfrm>
            <a:off x="5640404" y="2797832"/>
            <a:ext cx="335287" cy="220399"/>
          </a:xfrm>
          <a:prstGeom prst="wedgeRoundRectCallout">
            <a:avLst>
              <a:gd name="adj1" fmla="val 37302"/>
              <a:gd name="adj2" fmla="val 8215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lang="ja-JP" altLang="en-US" sz="600"/>
              <a:t>デバッグ実行</a:t>
            </a:r>
            <a:endParaRPr kumimoji="1" lang="ja-JP" altLang="en-US" sz="600"/>
          </a:p>
        </p:txBody>
      </p:sp>
      <p:sp>
        <p:nvSpPr>
          <p:cNvPr id="2061" name="テキスト ボックス 2060">
            <a:extLst>
              <a:ext uri="{FF2B5EF4-FFF2-40B4-BE49-F238E27FC236}">
                <a16:creationId xmlns:a16="http://schemas.microsoft.com/office/drawing/2014/main" id="{E1E49F87-92F5-281D-0D15-AF42B8147227}"/>
              </a:ext>
            </a:extLst>
          </p:cNvPr>
          <p:cNvSpPr txBox="1"/>
          <p:nvPr/>
        </p:nvSpPr>
        <p:spPr>
          <a:xfrm>
            <a:off x="7040636" y="2726955"/>
            <a:ext cx="436210" cy="220399"/>
          </a:xfrm>
          <a:prstGeom prst="wedgeRoundRectCallout">
            <a:avLst>
              <a:gd name="adj1" fmla="val -28353"/>
              <a:gd name="adj2" fmla="val 76390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② </a:t>
            </a:r>
            <a:r>
              <a:rPr kumimoji="1" lang="en-US" altLang="ja-JP" sz="600"/>
              <a:t>TCP/IP</a:t>
            </a:r>
          </a:p>
          <a:p>
            <a:pPr algn="ctr"/>
            <a:r>
              <a:rPr lang="ja-JP" altLang="en-US" sz="600"/>
              <a:t>接続</a:t>
            </a:r>
            <a:endParaRPr kumimoji="1" lang="ja-JP" altLang="en-US" sz="600"/>
          </a:p>
        </p:txBody>
      </p:sp>
      <p:grpSp>
        <p:nvGrpSpPr>
          <p:cNvPr id="2064" name="グループ化 2063">
            <a:extLst>
              <a:ext uri="{FF2B5EF4-FFF2-40B4-BE49-F238E27FC236}">
                <a16:creationId xmlns:a16="http://schemas.microsoft.com/office/drawing/2014/main" id="{645F0D37-F875-8F68-0FEE-772ABED999C5}"/>
              </a:ext>
            </a:extLst>
          </p:cNvPr>
          <p:cNvGrpSpPr/>
          <p:nvPr/>
        </p:nvGrpSpPr>
        <p:grpSpPr>
          <a:xfrm>
            <a:off x="7573375" y="3660239"/>
            <a:ext cx="761748" cy="208884"/>
            <a:chOff x="8317430" y="1794172"/>
            <a:chExt cx="953570" cy="261485"/>
          </a:xfrm>
        </p:grpSpPr>
        <p:sp>
          <p:nvSpPr>
            <p:cNvPr id="2063" name="正方形/長方形 2062">
              <a:extLst>
                <a:ext uri="{FF2B5EF4-FFF2-40B4-BE49-F238E27FC236}">
                  <a16:creationId xmlns:a16="http://schemas.microsoft.com/office/drawing/2014/main" id="{BDB8AC68-ABF5-AE67-63CF-7322431460BC}"/>
                </a:ext>
              </a:extLst>
            </p:cNvPr>
            <p:cNvSpPr/>
            <p:nvPr/>
          </p:nvSpPr>
          <p:spPr bwMode="auto">
            <a:xfrm>
              <a:off x="8317430" y="1794172"/>
              <a:ext cx="953570" cy="2614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2062" name="Picture 2" descr="ãDockerãã®ç»åæ¤ç´¢çµæ">
              <a:extLst>
                <a:ext uri="{FF2B5EF4-FFF2-40B4-BE49-F238E27FC236}">
                  <a16:creationId xmlns:a16="http://schemas.microsoft.com/office/drawing/2014/main" id="{48334F5D-F9F3-E8DE-43DB-0959BDF7B4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624" y="1809412"/>
              <a:ext cx="830654" cy="22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65" name="テキスト ボックス 2064">
            <a:extLst>
              <a:ext uri="{FF2B5EF4-FFF2-40B4-BE49-F238E27FC236}">
                <a16:creationId xmlns:a16="http://schemas.microsoft.com/office/drawing/2014/main" id="{828D87EB-F996-0CE5-81C4-8014BA46EA04}"/>
              </a:ext>
            </a:extLst>
          </p:cNvPr>
          <p:cNvSpPr txBox="1"/>
          <p:nvPr/>
        </p:nvSpPr>
        <p:spPr>
          <a:xfrm>
            <a:off x="7040636" y="3521970"/>
            <a:ext cx="459129" cy="220399"/>
          </a:xfrm>
          <a:prstGeom prst="wedgeRoundRectCallout">
            <a:avLst>
              <a:gd name="adj1" fmla="val -27383"/>
              <a:gd name="adj2" fmla="val -7823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① </a:t>
            </a:r>
            <a:r>
              <a:rPr kumimoji="1" lang="en-US" altLang="ja-JP" sz="600"/>
              <a:t>DB </a:t>
            </a:r>
            <a:r>
              <a:rPr kumimoji="1" lang="ja-JP" altLang="en-US" sz="600"/>
              <a:t>を手動で作成</a:t>
            </a:r>
          </a:p>
        </p:txBody>
      </p:sp>
      <p:sp>
        <p:nvSpPr>
          <p:cNvPr id="2067" name="テキスト ボックス 2066">
            <a:extLst>
              <a:ext uri="{FF2B5EF4-FFF2-40B4-BE49-F238E27FC236}">
                <a16:creationId xmlns:a16="http://schemas.microsoft.com/office/drawing/2014/main" id="{89199651-84BA-28C1-25D5-025C37CC03DC}"/>
              </a:ext>
            </a:extLst>
          </p:cNvPr>
          <p:cNvSpPr txBox="1"/>
          <p:nvPr/>
        </p:nvSpPr>
        <p:spPr>
          <a:xfrm>
            <a:off x="2878784" y="3521970"/>
            <a:ext cx="459129" cy="220399"/>
          </a:xfrm>
          <a:prstGeom prst="wedgeRoundRectCallout">
            <a:avLst>
              <a:gd name="adj1" fmla="val -27383"/>
              <a:gd name="adj2" fmla="val -7823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① </a:t>
            </a:r>
            <a:r>
              <a:rPr kumimoji="1" lang="en-US" altLang="ja-JP" sz="600"/>
              <a:t>DB </a:t>
            </a:r>
            <a:r>
              <a:rPr kumimoji="1" lang="ja-JP" altLang="en-US" sz="600"/>
              <a:t>を手動で作成</a:t>
            </a:r>
          </a:p>
        </p:txBody>
      </p:sp>
      <p:sp>
        <p:nvSpPr>
          <p:cNvPr id="2068" name="正方形/長方形 2067">
            <a:extLst>
              <a:ext uri="{FF2B5EF4-FFF2-40B4-BE49-F238E27FC236}">
                <a16:creationId xmlns:a16="http://schemas.microsoft.com/office/drawing/2014/main" id="{D2031919-3DB5-45F1-0A6F-9D61C69E598F}"/>
              </a:ext>
            </a:extLst>
          </p:cNvPr>
          <p:cNvSpPr/>
          <p:nvPr/>
        </p:nvSpPr>
        <p:spPr>
          <a:xfrm>
            <a:off x="868552" y="5230880"/>
            <a:ext cx="3353914" cy="116205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069" name="グループ化 2068">
            <a:extLst>
              <a:ext uri="{FF2B5EF4-FFF2-40B4-BE49-F238E27FC236}">
                <a16:creationId xmlns:a16="http://schemas.microsoft.com/office/drawing/2014/main" id="{81CB19AE-B862-52FE-2003-8C7955632816}"/>
              </a:ext>
            </a:extLst>
          </p:cNvPr>
          <p:cNvGrpSpPr/>
          <p:nvPr/>
        </p:nvGrpSpPr>
        <p:grpSpPr>
          <a:xfrm>
            <a:off x="664686" y="6190513"/>
            <a:ext cx="320834" cy="389656"/>
            <a:chOff x="4926806" y="620713"/>
            <a:chExt cx="1151732" cy="1398790"/>
          </a:xfrm>
        </p:grpSpPr>
        <p:pic>
          <p:nvPicPr>
            <p:cNvPr id="2070" name="Picture 6" descr="pc-new-sm2">
              <a:extLst>
                <a:ext uri="{FF2B5EF4-FFF2-40B4-BE49-F238E27FC236}">
                  <a16:creationId xmlns:a16="http://schemas.microsoft.com/office/drawing/2014/main" id="{A2CA6BD3-C300-FED4-CFB5-A774B9890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620713"/>
              <a:ext cx="785813" cy="1150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Picture 26" descr="Yellow User sm">
              <a:extLst>
                <a:ext uri="{FF2B5EF4-FFF2-40B4-BE49-F238E27FC236}">
                  <a16:creationId xmlns:a16="http://schemas.microsoft.com/office/drawing/2014/main" id="{ACDB2277-624B-3E92-C4BF-8B859B964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806" y="1036840"/>
              <a:ext cx="731838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72" name="テキスト ボックス 2071">
            <a:extLst>
              <a:ext uri="{FF2B5EF4-FFF2-40B4-BE49-F238E27FC236}">
                <a16:creationId xmlns:a16="http://schemas.microsoft.com/office/drawing/2014/main" id="{787828FA-152E-2CD5-9F03-D12BB8AADE96}"/>
              </a:ext>
            </a:extLst>
          </p:cNvPr>
          <p:cNvSpPr txBox="1"/>
          <p:nvPr/>
        </p:nvSpPr>
        <p:spPr>
          <a:xfrm>
            <a:off x="927031" y="6377204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開発用 </a:t>
            </a:r>
            <a:r>
              <a:rPr kumimoji="1" lang="en-US" altLang="ja-JP" sz="1050"/>
              <a:t>PC</a:t>
            </a:r>
            <a:endParaRPr kumimoji="1" lang="ja-JP" altLang="en-US" sz="1050"/>
          </a:p>
        </p:txBody>
      </p:sp>
      <p:pic>
        <p:nvPicPr>
          <p:cNvPr id="2073" name="図 2072">
            <a:extLst>
              <a:ext uri="{FF2B5EF4-FFF2-40B4-BE49-F238E27FC236}">
                <a16:creationId xmlns:a16="http://schemas.microsoft.com/office/drawing/2014/main" id="{150E3D82-0E4C-A2FC-F87B-CF3F679A4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86" y="5399542"/>
            <a:ext cx="603790" cy="466063"/>
          </a:xfrm>
          <a:prstGeom prst="rect">
            <a:avLst/>
          </a:prstGeom>
        </p:spPr>
      </p:pic>
      <p:pic>
        <p:nvPicPr>
          <p:cNvPr id="2074" name="図 2073">
            <a:extLst>
              <a:ext uri="{FF2B5EF4-FFF2-40B4-BE49-F238E27FC236}">
                <a16:creationId xmlns:a16="http://schemas.microsoft.com/office/drawing/2014/main" id="{6428AB4E-29BC-411F-4C21-B7336AEFEF9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1522" y="5329597"/>
            <a:ext cx="781350" cy="283407"/>
          </a:xfrm>
          <a:prstGeom prst="rect">
            <a:avLst/>
          </a:prstGeom>
        </p:spPr>
      </p:pic>
      <p:pic>
        <p:nvPicPr>
          <p:cNvPr id="2075" name="図 2074">
            <a:extLst>
              <a:ext uri="{FF2B5EF4-FFF2-40B4-BE49-F238E27FC236}">
                <a16:creationId xmlns:a16="http://schemas.microsoft.com/office/drawing/2014/main" id="{6F07D234-6BDA-4D6B-BC0E-A7C11590D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22" y="5299808"/>
            <a:ext cx="261028" cy="261028"/>
          </a:xfrm>
          <a:prstGeom prst="rect">
            <a:avLst/>
          </a:prstGeom>
        </p:spPr>
      </p:pic>
      <p:grpSp>
        <p:nvGrpSpPr>
          <p:cNvPr id="2077" name="グループ化 2076">
            <a:extLst>
              <a:ext uri="{FF2B5EF4-FFF2-40B4-BE49-F238E27FC236}">
                <a16:creationId xmlns:a16="http://schemas.microsoft.com/office/drawing/2014/main" id="{F1B5C14B-D2F0-1EBF-EEBC-498FE6D20658}"/>
              </a:ext>
            </a:extLst>
          </p:cNvPr>
          <p:cNvGrpSpPr/>
          <p:nvPr/>
        </p:nvGrpSpPr>
        <p:grpSpPr>
          <a:xfrm>
            <a:off x="1872132" y="5266462"/>
            <a:ext cx="142697" cy="142697"/>
            <a:chOff x="1770532" y="2851807"/>
            <a:chExt cx="142697" cy="142697"/>
          </a:xfrm>
        </p:grpSpPr>
        <p:sp>
          <p:nvSpPr>
            <p:cNvPr id="2078" name="楕円 2077">
              <a:extLst>
                <a:ext uri="{FF2B5EF4-FFF2-40B4-BE49-F238E27FC236}">
                  <a16:creationId xmlns:a16="http://schemas.microsoft.com/office/drawing/2014/main" id="{E018C30D-8ED0-B7E9-FD8E-EF25F12CD220}"/>
                </a:ext>
              </a:extLst>
            </p:cNvPr>
            <p:cNvSpPr/>
            <p:nvPr/>
          </p:nvSpPr>
          <p:spPr bwMode="auto">
            <a:xfrm>
              <a:off x="1787526" y="2868614"/>
              <a:ext cx="107950" cy="10795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2079" name="Picture 6" descr="NET documentation | Microsoft Learn">
              <a:extLst>
                <a:ext uri="{FF2B5EF4-FFF2-40B4-BE49-F238E27FC236}">
                  <a16:creationId xmlns:a16="http://schemas.microsoft.com/office/drawing/2014/main" id="{45FB307F-CB2F-74DB-DC5E-1830DF673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532" y="2851807"/>
              <a:ext cx="142697" cy="14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81" name="テキスト ボックス 2080">
            <a:extLst>
              <a:ext uri="{FF2B5EF4-FFF2-40B4-BE49-F238E27FC236}">
                <a16:creationId xmlns:a16="http://schemas.microsoft.com/office/drawing/2014/main" id="{19F2D8DE-4FC6-5551-26A4-101F3E73914B}"/>
              </a:ext>
            </a:extLst>
          </p:cNvPr>
          <p:cNvSpPr txBox="1"/>
          <p:nvPr/>
        </p:nvSpPr>
        <p:spPr>
          <a:xfrm>
            <a:off x="1021360" y="5851081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Visual Studio</a:t>
            </a:r>
            <a:endParaRPr kumimoji="1" lang="ja-JP" altLang="en-US" sz="700"/>
          </a:p>
        </p:txBody>
      </p:sp>
      <p:sp>
        <p:nvSpPr>
          <p:cNvPr id="2082" name="テキスト ボックス 2081">
            <a:extLst>
              <a:ext uri="{FF2B5EF4-FFF2-40B4-BE49-F238E27FC236}">
                <a16:creationId xmlns:a16="http://schemas.microsoft.com/office/drawing/2014/main" id="{3A595AEA-E8A6-9D68-4FC6-62C8D5366657}"/>
              </a:ext>
            </a:extLst>
          </p:cNvPr>
          <p:cNvSpPr txBox="1"/>
          <p:nvPr/>
        </p:nvSpPr>
        <p:spPr>
          <a:xfrm>
            <a:off x="2025095" y="559705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Web</a:t>
            </a:r>
            <a:r>
              <a:rPr kumimoji="1" lang="ja-JP" altLang="en-US" sz="700"/>
              <a:t> サーバ</a:t>
            </a:r>
          </a:p>
        </p:txBody>
      </p:sp>
      <p:pic>
        <p:nvPicPr>
          <p:cNvPr id="2084" name="Picture 20" descr="Database Sm">
            <a:extLst>
              <a:ext uri="{FF2B5EF4-FFF2-40B4-BE49-F238E27FC236}">
                <a16:creationId xmlns:a16="http://schemas.microsoft.com/office/drawing/2014/main" id="{3B9D568A-A13B-606B-C733-57258655B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386" y="5360868"/>
            <a:ext cx="290558" cy="3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5" name="テキスト ボックス 2084">
            <a:extLst>
              <a:ext uri="{FF2B5EF4-FFF2-40B4-BE49-F238E27FC236}">
                <a16:creationId xmlns:a16="http://schemas.microsoft.com/office/drawing/2014/main" id="{16CD6708-7987-41E1-05F5-2BA2294F8D01}"/>
              </a:ext>
            </a:extLst>
          </p:cNvPr>
          <p:cNvSpPr txBox="1"/>
          <p:nvPr/>
        </p:nvSpPr>
        <p:spPr>
          <a:xfrm>
            <a:off x="3303811" y="5191164"/>
            <a:ext cx="8996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pubs </a:t>
            </a:r>
            <a:r>
              <a:rPr kumimoji="1" lang="ja-JP" altLang="en-US" sz="700"/>
              <a:t>データベース</a:t>
            </a:r>
          </a:p>
        </p:txBody>
      </p:sp>
      <p:sp>
        <p:nvSpPr>
          <p:cNvPr id="2086" name="正方形/長方形 2085">
            <a:extLst>
              <a:ext uri="{FF2B5EF4-FFF2-40B4-BE49-F238E27FC236}">
                <a16:creationId xmlns:a16="http://schemas.microsoft.com/office/drawing/2014/main" id="{9DDCAFFF-03D6-C242-CA2B-8874EFAE109A}"/>
              </a:ext>
            </a:extLst>
          </p:cNvPr>
          <p:cNvSpPr/>
          <p:nvPr/>
        </p:nvSpPr>
        <p:spPr bwMode="auto">
          <a:xfrm>
            <a:off x="3392900" y="5819775"/>
            <a:ext cx="761748" cy="280600"/>
          </a:xfrm>
          <a:prstGeom prst="rect">
            <a:avLst/>
          </a:prstGeom>
          <a:solidFill>
            <a:srgbClr val="FFEB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087" name="Picture 10" descr="Step-By-Step: Creating a SQL Server Always On Availability Group">
            <a:extLst>
              <a:ext uri="{FF2B5EF4-FFF2-40B4-BE49-F238E27FC236}">
                <a16:creationId xmlns:a16="http://schemas.microsoft.com/office/drawing/2014/main" id="{9B85185E-E260-F011-6FAE-49ED9BA1AB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2" t="4313" r="21830" b="32745"/>
          <a:stretch/>
        </p:blipFill>
        <p:spPr bwMode="auto">
          <a:xfrm>
            <a:off x="3446582" y="5827896"/>
            <a:ext cx="354303" cy="25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8" name="テキスト ボックス 2087">
            <a:extLst>
              <a:ext uri="{FF2B5EF4-FFF2-40B4-BE49-F238E27FC236}">
                <a16:creationId xmlns:a16="http://schemas.microsoft.com/office/drawing/2014/main" id="{969CC57C-A54C-5574-B9B0-AFAA94F052B0}"/>
              </a:ext>
            </a:extLst>
          </p:cNvPr>
          <p:cNvSpPr txBox="1"/>
          <p:nvPr/>
        </p:nvSpPr>
        <p:spPr>
          <a:xfrm>
            <a:off x="3694766" y="5808331"/>
            <a:ext cx="489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700"/>
              <a:t>ベース</a:t>
            </a:r>
          </a:p>
          <a:p>
            <a:pPr algn="ctr"/>
            <a:r>
              <a:rPr kumimoji="1" lang="ja-JP" altLang="en-US" sz="700"/>
              <a:t>イメージ</a:t>
            </a:r>
          </a:p>
        </p:txBody>
      </p:sp>
      <p:cxnSp>
        <p:nvCxnSpPr>
          <p:cNvPr id="2089" name="直線矢印コネクタ 2088">
            <a:extLst>
              <a:ext uri="{FF2B5EF4-FFF2-40B4-BE49-F238E27FC236}">
                <a16:creationId xmlns:a16="http://schemas.microsoft.com/office/drawing/2014/main" id="{A2E1035A-12C4-10D9-D3DE-1E0A083C4835}"/>
              </a:ext>
            </a:extLst>
          </p:cNvPr>
          <p:cNvCxnSpPr>
            <a:stCxn id="2074" idx="3"/>
            <a:endCxn id="2084" idx="1"/>
          </p:cNvCxnSpPr>
          <p:nvPr/>
        </p:nvCxnSpPr>
        <p:spPr bwMode="auto">
          <a:xfrm>
            <a:off x="2732872" y="5471301"/>
            <a:ext cx="875514" cy="634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91" name="直線矢印コネクタ 2090">
            <a:extLst>
              <a:ext uri="{FF2B5EF4-FFF2-40B4-BE49-F238E27FC236}">
                <a16:creationId xmlns:a16="http://schemas.microsoft.com/office/drawing/2014/main" id="{E7733566-434E-7254-238A-657166943DC4}"/>
              </a:ext>
            </a:extLst>
          </p:cNvPr>
          <p:cNvCxnSpPr>
            <a:stCxn id="2073" idx="3"/>
            <a:endCxn id="2074" idx="1"/>
          </p:cNvCxnSpPr>
          <p:nvPr/>
        </p:nvCxnSpPr>
        <p:spPr bwMode="auto">
          <a:xfrm flipV="1">
            <a:off x="1676076" y="5471301"/>
            <a:ext cx="275446" cy="161273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92" name="テキスト ボックス 2091">
            <a:extLst>
              <a:ext uri="{FF2B5EF4-FFF2-40B4-BE49-F238E27FC236}">
                <a16:creationId xmlns:a16="http://schemas.microsoft.com/office/drawing/2014/main" id="{42741B7A-3771-1400-B99C-EBFF6E6CFFF8}"/>
              </a:ext>
            </a:extLst>
          </p:cNvPr>
          <p:cNvSpPr txBox="1"/>
          <p:nvPr/>
        </p:nvSpPr>
        <p:spPr>
          <a:xfrm>
            <a:off x="1459928" y="5266462"/>
            <a:ext cx="335287" cy="220399"/>
          </a:xfrm>
          <a:prstGeom prst="wedgeRoundRectCallout">
            <a:avLst>
              <a:gd name="adj1" fmla="val 37302"/>
              <a:gd name="adj2" fmla="val 8215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lang="ja-JP" altLang="en-US" sz="600"/>
              <a:t>デバッグ実行</a:t>
            </a:r>
            <a:endParaRPr kumimoji="1" lang="ja-JP" altLang="en-US" sz="600"/>
          </a:p>
        </p:txBody>
      </p:sp>
      <p:sp>
        <p:nvSpPr>
          <p:cNvPr id="2093" name="テキスト ボックス 2092">
            <a:extLst>
              <a:ext uri="{FF2B5EF4-FFF2-40B4-BE49-F238E27FC236}">
                <a16:creationId xmlns:a16="http://schemas.microsoft.com/office/drawing/2014/main" id="{271867B4-E399-5EB5-459C-A79F9C975CE9}"/>
              </a:ext>
            </a:extLst>
          </p:cNvPr>
          <p:cNvSpPr txBox="1"/>
          <p:nvPr/>
        </p:nvSpPr>
        <p:spPr>
          <a:xfrm>
            <a:off x="2860160" y="5195585"/>
            <a:ext cx="436210" cy="220399"/>
          </a:xfrm>
          <a:prstGeom prst="wedgeRoundRectCallout">
            <a:avLst>
              <a:gd name="adj1" fmla="val -28353"/>
              <a:gd name="adj2" fmla="val 76390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② </a:t>
            </a:r>
            <a:r>
              <a:rPr kumimoji="1" lang="en-US" altLang="ja-JP" sz="600"/>
              <a:t>TCP/IP</a:t>
            </a:r>
          </a:p>
          <a:p>
            <a:pPr algn="ctr"/>
            <a:r>
              <a:rPr lang="ja-JP" altLang="en-US" sz="600"/>
              <a:t>接続</a:t>
            </a:r>
            <a:endParaRPr kumimoji="1" lang="ja-JP" altLang="en-US" sz="600"/>
          </a:p>
        </p:txBody>
      </p:sp>
      <p:grpSp>
        <p:nvGrpSpPr>
          <p:cNvPr id="2094" name="グループ化 2093">
            <a:extLst>
              <a:ext uri="{FF2B5EF4-FFF2-40B4-BE49-F238E27FC236}">
                <a16:creationId xmlns:a16="http://schemas.microsoft.com/office/drawing/2014/main" id="{35BE1FFA-9174-C86A-BFC9-BEC8C8EB1785}"/>
              </a:ext>
            </a:extLst>
          </p:cNvPr>
          <p:cNvGrpSpPr/>
          <p:nvPr/>
        </p:nvGrpSpPr>
        <p:grpSpPr>
          <a:xfrm>
            <a:off x="3392899" y="6128869"/>
            <a:ext cx="761748" cy="208884"/>
            <a:chOff x="8317430" y="1794172"/>
            <a:chExt cx="953570" cy="261485"/>
          </a:xfrm>
        </p:grpSpPr>
        <p:sp>
          <p:nvSpPr>
            <p:cNvPr id="2095" name="正方形/長方形 2094">
              <a:extLst>
                <a:ext uri="{FF2B5EF4-FFF2-40B4-BE49-F238E27FC236}">
                  <a16:creationId xmlns:a16="http://schemas.microsoft.com/office/drawing/2014/main" id="{760FA357-4655-6B94-238E-2E6C5D278157}"/>
                </a:ext>
              </a:extLst>
            </p:cNvPr>
            <p:cNvSpPr/>
            <p:nvPr/>
          </p:nvSpPr>
          <p:spPr bwMode="auto">
            <a:xfrm>
              <a:off x="8317430" y="1794172"/>
              <a:ext cx="953570" cy="2614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2096" name="Picture 2" descr="ãDockerãã®ç»åæ¤ç´¢çµæ">
              <a:extLst>
                <a:ext uri="{FF2B5EF4-FFF2-40B4-BE49-F238E27FC236}">
                  <a16:creationId xmlns:a16="http://schemas.microsoft.com/office/drawing/2014/main" id="{A5866D7A-CCE9-4CF5-1000-4B8391A0EA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0624" y="1809412"/>
              <a:ext cx="830654" cy="223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99" name="正方形/長方形 2098">
            <a:extLst>
              <a:ext uri="{FF2B5EF4-FFF2-40B4-BE49-F238E27FC236}">
                <a16:creationId xmlns:a16="http://schemas.microsoft.com/office/drawing/2014/main" id="{A14C6365-CD2C-517F-3F3B-B1FA9ECF6A2D}"/>
              </a:ext>
            </a:extLst>
          </p:cNvPr>
          <p:cNvSpPr/>
          <p:nvPr/>
        </p:nvSpPr>
        <p:spPr bwMode="auto">
          <a:xfrm>
            <a:off x="3392900" y="5721350"/>
            <a:ext cx="761748" cy="968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ja-JP" altLang="en-US" sz="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rPr>
              <a:t>構築スクリプト</a:t>
            </a:r>
          </a:p>
        </p:txBody>
      </p:sp>
      <p:sp>
        <p:nvSpPr>
          <p:cNvPr id="2100" name="正方形/長方形 2099">
            <a:extLst>
              <a:ext uri="{FF2B5EF4-FFF2-40B4-BE49-F238E27FC236}">
                <a16:creationId xmlns:a16="http://schemas.microsoft.com/office/drawing/2014/main" id="{74422503-20E0-8D80-E4E5-18F20D00DB75}"/>
              </a:ext>
            </a:extLst>
          </p:cNvPr>
          <p:cNvSpPr/>
          <p:nvPr/>
        </p:nvSpPr>
        <p:spPr bwMode="auto">
          <a:xfrm>
            <a:off x="3378200" y="5708651"/>
            <a:ext cx="790575" cy="406400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101" name="テキスト ボックス 2100">
            <a:extLst>
              <a:ext uri="{FF2B5EF4-FFF2-40B4-BE49-F238E27FC236}">
                <a16:creationId xmlns:a16="http://schemas.microsoft.com/office/drawing/2014/main" id="{FAE266F1-5585-2B06-2781-FAE2B0A39E18}"/>
              </a:ext>
            </a:extLst>
          </p:cNvPr>
          <p:cNvSpPr txBox="1"/>
          <p:nvPr/>
        </p:nvSpPr>
        <p:spPr>
          <a:xfrm>
            <a:off x="2792413" y="5905175"/>
            <a:ext cx="503957" cy="220399"/>
          </a:xfrm>
          <a:prstGeom prst="wedgeRoundRectCallout">
            <a:avLst>
              <a:gd name="adj1" fmla="val 63357"/>
              <a:gd name="adj2" fmla="val -23009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⓪ カスタムイメージを作成</a:t>
            </a:r>
          </a:p>
        </p:txBody>
      </p:sp>
      <p:sp>
        <p:nvSpPr>
          <p:cNvPr id="2102" name="フリーフォーム: 図形 2101">
            <a:extLst>
              <a:ext uri="{FF2B5EF4-FFF2-40B4-BE49-F238E27FC236}">
                <a16:creationId xmlns:a16="http://schemas.microsoft.com/office/drawing/2014/main" id="{08BF8B90-527A-B66F-38A8-815A52E41855}"/>
              </a:ext>
            </a:extLst>
          </p:cNvPr>
          <p:cNvSpPr/>
          <p:nvPr/>
        </p:nvSpPr>
        <p:spPr bwMode="auto">
          <a:xfrm>
            <a:off x="3910013" y="5570538"/>
            <a:ext cx="179639" cy="187325"/>
          </a:xfrm>
          <a:custGeom>
            <a:avLst/>
            <a:gdLst>
              <a:gd name="connsiteX0" fmla="*/ 127000 w 179639"/>
              <a:gd name="connsiteY0" fmla="*/ 187325 h 187325"/>
              <a:gd name="connsiteX1" fmla="*/ 173037 w 179639"/>
              <a:gd name="connsiteY1" fmla="*/ 44450 h 187325"/>
              <a:gd name="connsiteX2" fmla="*/ 0 w 179639"/>
              <a:gd name="connsiteY2" fmla="*/ 0 h 1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639" h="187325">
                <a:moveTo>
                  <a:pt x="127000" y="187325"/>
                </a:moveTo>
                <a:cubicBezTo>
                  <a:pt x="160602" y="131498"/>
                  <a:pt x="194204" y="75671"/>
                  <a:pt x="173037" y="44450"/>
                </a:cubicBezTo>
                <a:cubicBezTo>
                  <a:pt x="151870" y="13229"/>
                  <a:pt x="75935" y="6614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2103" name="テキスト ボックス 2102">
            <a:extLst>
              <a:ext uri="{FF2B5EF4-FFF2-40B4-BE49-F238E27FC236}">
                <a16:creationId xmlns:a16="http://schemas.microsoft.com/office/drawing/2014/main" id="{DB93E928-A0AC-B10B-7FC3-F66482419628}"/>
              </a:ext>
            </a:extLst>
          </p:cNvPr>
          <p:cNvSpPr txBox="1"/>
          <p:nvPr/>
        </p:nvSpPr>
        <p:spPr>
          <a:xfrm>
            <a:off x="4051050" y="5331032"/>
            <a:ext cx="471638" cy="220399"/>
          </a:xfrm>
          <a:prstGeom prst="wedgeRoundRectCallout">
            <a:avLst>
              <a:gd name="adj1" fmla="val -40280"/>
              <a:gd name="adj2" fmla="val 7783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① 起動時に自動作成</a:t>
            </a:r>
          </a:p>
        </p:txBody>
      </p:sp>
      <p:sp>
        <p:nvSpPr>
          <p:cNvPr id="2134" name="正方形/長方形 2133">
            <a:extLst>
              <a:ext uri="{FF2B5EF4-FFF2-40B4-BE49-F238E27FC236}">
                <a16:creationId xmlns:a16="http://schemas.microsoft.com/office/drawing/2014/main" id="{71311AB9-3EB7-8BE0-BBB9-A5A2C56196F1}"/>
              </a:ext>
            </a:extLst>
          </p:cNvPr>
          <p:cNvSpPr/>
          <p:nvPr/>
        </p:nvSpPr>
        <p:spPr>
          <a:xfrm>
            <a:off x="5049028" y="5230880"/>
            <a:ext cx="1973160" cy="116205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grpSp>
        <p:nvGrpSpPr>
          <p:cNvPr id="2135" name="グループ化 2134">
            <a:extLst>
              <a:ext uri="{FF2B5EF4-FFF2-40B4-BE49-F238E27FC236}">
                <a16:creationId xmlns:a16="http://schemas.microsoft.com/office/drawing/2014/main" id="{91C12B49-3FB1-877B-5A34-86C685424DBC}"/>
              </a:ext>
            </a:extLst>
          </p:cNvPr>
          <p:cNvGrpSpPr/>
          <p:nvPr/>
        </p:nvGrpSpPr>
        <p:grpSpPr>
          <a:xfrm>
            <a:off x="4845162" y="6190513"/>
            <a:ext cx="320834" cy="389656"/>
            <a:chOff x="4926806" y="620713"/>
            <a:chExt cx="1151732" cy="1398790"/>
          </a:xfrm>
        </p:grpSpPr>
        <p:pic>
          <p:nvPicPr>
            <p:cNvPr id="2136" name="Picture 6" descr="pc-new-sm2">
              <a:extLst>
                <a:ext uri="{FF2B5EF4-FFF2-40B4-BE49-F238E27FC236}">
                  <a16:creationId xmlns:a16="http://schemas.microsoft.com/office/drawing/2014/main" id="{C5D9EAD9-478E-1D7F-4D9E-12B2A053C6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620713"/>
              <a:ext cx="785813" cy="1150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37" name="Picture 26" descr="Yellow User sm">
              <a:extLst>
                <a:ext uri="{FF2B5EF4-FFF2-40B4-BE49-F238E27FC236}">
                  <a16:creationId xmlns:a16="http://schemas.microsoft.com/office/drawing/2014/main" id="{C7BE0192-AE0D-6331-841D-5F1E1FDC9F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806" y="1036840"/>
              <a:ext cx="731838" cy="98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38" name="テキスト ボックス 2137">
            <a:extLst>
              <a:ext uri="{FF2B5EF4-FFF2-40B4-BE49-F238E27FC236}">
                <a16:creationId xmlns:a16="http://schemas.microsoft.com/office/drawing/2014/main" id="{E0417254-152D-B47A-1DDE-01BC4AF5BE22}"/>
              </a:ext>
            </a:extLst>
          </p:cNvPr>
          <p:cNvSpPr txBox="1"/>
          <p:nvPr/>
        </p:nvSpPr>
        <p:spPr>
          <a:xfrm>
            <a:off x="5107507" y="6377204"/>
            <a:ext cx="843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開発用 </a:t>
            </a:r>
            <a:r>
              <a:rPr kumimoji="1" lang="en-US" altLang="ja-JP" sz="1050"/>
              <a:t>PC</a:t>
            </a:r>
            <a:endParaRPr kumimoji="1" lang="ja-JP" altLang="en-US" sz="1050"/>
          </a:p>
        </p:txBody>
      </p:sp>
      <p:pic>
        <p:nvPicPr>
          <p:cNvPr id="2139" name="図 2138">
            <a:extLst>
              <a:ext uri="{FF2B5EF4-FFF2-40B4-BE49-F238E27FC236}">
                <a16:creationId xmlns:a16="http://schemas.microsoft.com/office/drawing/2014/main" id="{3C651754-11F0-A881-EDE0-6782FA316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62" y="5399542"/>
            <a:ext cx="603790" cy="466063"/>
          </a:xfrm>
          <a:prstGeom prst="rect">
            <a:avLst/>
          </a:prstGeom>
        </p:spPr>
      </p:pic>
      <p:pic>
        <p:nvPicPr>
          <p:cNvPr id="2140" name="図 2139">
            <a:extLst>
              <a:ext uri="{FF2B5EF4-FFF2-40B4-BE49-F238E27FC236}">
                <a16:creationId xmlns:a16="http://schemas.microsoft.com/office/drawing/2014/main" id="{64F912F8-D3F7-5423-CA66-E8C326F5FCB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1998" y="5329597"/>
            <a:ext cx="781350" cy="283407"/>
          </a:xfrm>
          <a:prstGeom prst="rect">
            <a:avLst/>
          </a:prstGeom>
        </p:spPr>
      </p:pic>
      <p:pic>
        <p:nvPicPr>
          <p:cNvPr id="2141" name="図 2140">
            <a:extLst>
              <a:ext uri="{FF2B5EF4-FFF2-40B4-BE49-F238E27FC236}">
                <a16:creationId xmlns:a16="http://schemas.microsoft.com/office/drawing/2014/main" id="{C71618B8-62F7-05F1-E2AD-9CB809714C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698" y="5299808"/>
            <a:ext cx="261028" cy="261028"/>
          </a:xfrm>
          <a:prstGeom prst="rect">
            <a:avLst/>
          </a:prstGeom>
        </p:spPr>
      </p:pic>
      <p:grpSp>
        <p:nvGrpSpPr>
          <p:cNvPr id="2142" name="グループ化 2141">
            <a:extLst>
              <a:ext uri="{FF2B5EF4-FFF2-40B4-BE49-F238E27FC236}">
                <a16:creationId xmlns:a16="http://schemas.microsoft.com/office/drawing/2014/main" id="{9D52D618-34F1-4ED0-0F1E-B850B65D1941}"/>
              </a:ext>
            </a:extLst>
          </p:cNvPr>
          <p:cNvGrpSpPr/>
          <p:nvPr/>
        </p:nvGrpSpPr>
        <p:grpSpPr>
          <a:xfrm>
            <a:off x="6052608" y="5266462"/>
            <a:ext cx="142697" cy="142697"/>
            <a:chOff x="1770532" y="2851807"/>
            <a:chExt cx="142697" cy="142697"/>
          </a:xfrm>
        </p:grpSpPr>
        <p:sp>
          <p:nvSpPr>
            <p:cNvPr id="2143" name="楕円 2142">
              <a:extLst>
                <a:ext uri="{FF2B5EF4-FFF2-40B4-BE49-F238E27FC236}">
                  <a16:creationId xmlns:a16="http://schemas.microsoft.com/office/drawing/2014/main" id="{B79ABBC6-9EFD-CE2A-06D6-6120AF87D278}"/>
                </a:ext>
              </a:extLst>
            </p:cNvPr>
            <p:cNvSpPr/>
            <p:nvPr/>
          </p:nvSpPr>
          <p:spPr bwMode="auto">
            <a:xfrm>
              <a:off x="1787526" y="2868614"/>
              <a:ext cx="107950" cy="107950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ja-JP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endParaRPr>
            </a:p>
          </p:txBody>
        </p:sp>
        <p:pic>
          <p:nvPicPr>
            <p:cNvPr id="2144" name="Picture 6" descr="NET documentation | Microsoft Learn">
              <a:extLst>
                <a:ext uri="{FF2B5EF4-FFF2-40B4-BE49-F238E27FC236}">
                  <a16:creationId xmlns:a16="http://schemas.microsoft.com/office/drawing/2014/main" id="{C562614F-8DFC-2EFF-4412-A22140069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0532" y="2851807"/>
              <a:ext cx="142697" cy="142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45" name="テキスト ボックス 2144">
            <a:extLst>
              <a:ext uri="{FF2B5EF4-FFF2-40B4-BE49-F238E27FC236}">
                <a16:creationId xmlns:a16="http://schemas.microsoft.com/office/drawing/2014/main" id="{F144605F-F365-5251-FD78-D619B70ED90B}"/>
              </a:ext>
            </a:extLst>
          </p:cNvPr>
          <p:cNvSpPr txBox="1"/>
          <p:nvPr/>
        </p:nvSpPr>
        <p:spPr>
          <a:xfrm>
            <a:off x="5201836" y="5851081"/>
            <a:ext cx="70564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Visual Studio</a:t>
            </a:r>
            <a:endParaRPr kumimoji="1" lang="ja-JP" altLang="en-US" sz="700"/>
          </a:p>
        </p:txBody>
      </p:sp>
      <p:sp>
        <p:nvSpPr>
          <p:cNvPr id="2146" name="テキスト ボックス 2145">
            <a:extLst>
              <a:ext uri="{FF2B5EF4-FFF2-40B4-BE49-F238E27FC236}">
                <a16:creationId xmlns:a16="http://schemas.microsoft.com/office/drawing/2014/main" id="{1E6D6DA7-1701-6A29-FE2F-48FE84B5E871}"/>
              </a:ext>
            </a:extLst>
          </p:cNvPr>
          <p:cNvSpPr txBox="1"/>
          <p:nvPr/>
        </p:nvSpPr>
        <p:spPr>
          <a:xfrm>
            <a:off x="6205571" y="5597051"/>
            <a:ext cx="6607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Web</a:t>
            </a:r>
            <a:r>
              <a:rPr kumimoji="1" lang="ja-JP" altLang="en-US" sz="700"/>
              <a:t> サーバ</a:t>
            </a:r>
          </a:p>
        </p:txBody>
      </p:sp>
      <p:sp>
        <p:nvSpPr>
          <p:cNvPr id="2148" name="テキスト ボックス 2147">
            <a:extLst>
              <a:ext uri="{FF2B5EF4-FFF2-40B4-BE49-F238E27FC236}">
                <a16:creationId xmlns:a16="http://schemas.microsoft.com/office/drawing/2014/main" id="{B2E47B4D-7665-BF33-DF57-8A795E64E990}"/>
              </a:ext>
            </a:extLst>
          </p:cNvPr>
          <p:cNvSpPr txBox="1"/>
          <p:nvPr/>
        </p:nvSpPr>
        <p:spPr>
          <a:xfrm>
            <a:off x="7484287" y="5191164"/>
            <a:ext cx="8996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700"/>
              <a:t>pubs </a:t>
            </a:r>
            <a:r>
              <a:rPr kumimoji="1" lang="ja-JP" altLang="en-US" sz="700"/>
              <a:t>データベース</a:t>
            </a:r>
          </a:p>
        </p:txBody>
      </p:sp>
      <p:sp>
        <p:nvSpPr>
          <p:cNvPr id="2149" name="正方形/長方形 2148">
            <a:extLst>
              <a:ext uri="{FF2B5EF4-FFF2-40B4-BE49-F238E27FC236}">
                <a16:creationId xmlns:a16="http://schemas.microsoft.com/office/drawing/2014/main" id="{EE4B099C-471F-AA2C-84D6-CCE0E6B2F92E}"/>
              </a:ext>
            </a:extLst>
          </p:cNvPr>
          <p:cNvSpPr/>
          <p:nvPr/>
        </p:nvSpPr>
        <p:spPr bwMode="auto">
          <a:xfrm>
            <a:off x="7573376" y="5770867"/>
            <a:ext cx="761748" cy="329508"/>
          </a:xfrm>
          <a:prstGeom prst="rect">
            <a:avLst/>
          </a:prstGeom>
          <a:solidFill>
            <a:srgbClr val="EFFFFF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cxnSp>
        <p:nvCxnSpPr>
          <p:cNvPr id="2152" name="直線矢印コネクタ 2151">
            <a:extLst>
              <a:ext uri="{FF2B5EF4-FFF2-40B4-BE49-F238E27FC236}">
                <a16:creationId xmlns:a16="http://schemas.microsoft.com/office/drawing/2014/main" id="{F4C4BB44-F5AB-5BFE-ACCA-ABBA5DE8C248}"/>
              </a:ext>
            </a:extLst>
          </p:cNvPr>
          <p:cNvCxnSpPr>
            <a:stCxn id="2140" idx="3"/>
          </p:cNvCxnSpPr>
          <p:nvPr/>
        </p:nvCxnSpPr>
        <p:spPr bwMode="auto">
          <a:xfrm>
            <a:off x="6913348" y="5471301"/>
            <a:ext cx="875514" cy="6344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3" name="直線矢印コネクタ 2152">
            <a:extLst>
              <a:ext uri="{FF2B5EF4-FFF2-40B4-BE49-F238E27FC236}">
                <a16:creationId xmlns:a16="http://schemas.microsoft.com/office/drawing/2014/main" id="{DA6D8EBE-3629-A4C9-18D6-CC7CC853EE56}"/>
              </a:ext>
            </a:extLst>
          </p:cNvPr>
          <p:cNvCxnSpPr>
            <a:stCxn id="2139" idx="3"/>
            <a:endCxn id="2140" idx="1"/>
          </p:cNvCxnSpPr>
          <p:nvPr/>
        </p:nvCxnSpPr>
        <p:spPr bwMode="auto">
          <a:xfrm flipV="1">
            <a:off x="5856552" y="5471301"/>
            <a:ext cx="275446" cy="161273"/>
          </a:xfrm>
          <a:prstGeom prst="straightConnector1">
            <a:avLst/>
          </a:prstGeom>
          <a:noFill/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sysDot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4" name="テキスト ボックス 2153">
            <a:extLst>
              <a:ext uri="{FF2B5EF4-FFF2-40B4-BE49-F238E27FC236}">
                <a16:creationId xmlns:a16="http://schemas.microsoft.com/office/drawing/2014/main" id="{E39BEFA1-E44B-731F-B689-7E10078F565A}"/>
              </a:ext>
            </a:extLst>
          </p:cNvPr>
          <p:cNvSpPr txBox="1"/>
          <p:nvPr/>
        </p:nvSpPr>
        <p:spPr>
          <a:xfrm>
            <a:off x="5640404" y="5266462"/>
            <a:ext cx="335287" cy="220399"/>
          </a:xfrm>
          <a:prstGeom prst="wedgeRoundRectCallout">
            <a:avLst>
              <a:gd name="adj1" fmla="val 37302"/>
              <a:gd name="adj2" fmla="val 8215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lang="ja-JP" altLang="en-US" sz="600"/>
              <a:t>デバッグ実行</a:t>
            </a:r>
            <a:endParaRPr kumimoji="1" lang="ja-JP" altLang="en-US" sz="600"/>
          </a:p>
        </p:txBody>
      </p:sp>
      <p:sp>
        <p:nvSpPr>
          <p:cNvPr id="2155" name="テキスト ボックス 2154">
            <a:extLst>
              <a:ext uri="{FF2B5EF4-FFF2-40B4-BE49-F238E27FC236}">
                <a16:creationId xmlns:a16="http://schemas.microsoft.com/office/drawing/2014/main" id="{12C155DA-B117-C3FB-E1E5-37A79A21035E}"/>
              </a:ext>
            </a:extLst>
          </p:cNvPr>
          <p:cNvSpPr txBox="1"/>
          <p:nvPr/>
        </p:nvSpPr>
        <p:spPr>
          <a:xfrm>
            <a:off x="7040636" y="5195585"/>
            <a:ext cx="436210" cy="220399"/>
          </a:xfrm>
          <a:prstGeom prst="wedgeRoundRectCallout">
            <a:avLst>
              <a:gd name="adj1" fmla="val -28353"/>
              <a:gd name="adj2" fmla="val 76390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② </a:t>
            </a:r>
            <a:r>
              <a:rPr kumimoji="1" lang="en-US" altLang="ja-JP" sz="600"/>
              <a:t>TCP/IP</a:t>
            </a:r>
          </a:p>
          <a:p>
            <a:pPr algn="ctr"/>
            <a:r>
              <a:rPr lang="ja-JP" altLang="en-US" sz="600"/>
              <a:t>接続</a:t>
            </a:r>
            <a:endParaRPr kumimoji="1" lang="ja-JP" altLang="en-US" sz="600"/>
          </a:p>
        </p:txBody>
      </p:sp>
      <p:sp>
        <p:nvSpPr>
          <p:cNvPr id="2157" name="正方形/長方形 2156">
            <a:extLst>
              <a:ext uri="{FF2B5EF4-FFF2-40B4-BE49-F238E27FC236}">
                <a16:creationId xmlns:a16="http://schemas.microsoft.com/office/drawing/2014/main" id="{433B4302-974E-883A-21EF-670F48485422}"/>
              </a:ext>
            </a:extLst>
          </p:cNvPr>
          <p:cNvSpPr/>
          <p:nvPr/>
        </p:nvSpPr>
        <p:spPr bwMode="auto">
          <a:xfrm>
            <a:off x="7573375" y="6128869"/>
            <a:ext cx="761748" cy="208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164" name="図 2163">
            <a:extLst>
              <a:ext uri="{FF2B5EF4-FFF2-40B4-BE49-F238E27FC236}">
                <a16:creationId xmlns:a16="http://schemas.microsoft.com/office/drawing/2014/main" id="{3988319E-506A-DD4D-A7A4-B45490368F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998" y="5764045"/>
            <a:ext cx="781350" cy="503107"/>
          </a:xfrm>
          <a:prstGeom prst="rect">
            <a:avLst/>
          </a:prstGeom>
        </p:spPr>
      </p:pic>
      <p:pic>
        <p:nvPicPr>
          <p:cNvPr id="2165" name="Picture 8" descr="Import Flat File Structure Data to SQL Server using Azure Data Studio -  TechNet Articles - United States (English) - TechNet Wiki">
            <a:extLst>
              <a:ext uri="{FF2B5EF4-FFF2-40B4-BE49-F238E27FC236}">
                <a16:creationId xmlns:a16="http://schemas.microsoft.com/office/drawing/2014/main" id="{8DE77903-7853-226A-B74C-161760FE1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3" t="4902" r="23176" b="5098"/>
          <a:stretch/>
        </p:blipFill>
        <p:spPr bwMode="auto">
          <a:xfrm>
            <a:off x="6060085" y="5673167"/>
            <a:ext cx="190500" cy="19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6" name="テキスト ボックス 2165">
            <a:extLst>
              <a:ext uri="{FF2B5EF4-FFF2-40B4-BE49-F238E27FC236}">
                <a16:creationId xmlns:a16="http://schemas.microsoft.com/office/drawing/2014/main" id="{D8B94A0A-A425-892C-39CD-548DDA030831}"/>
              </a:ext>
            </a:extLst>
          </p:cNvPr>
          <p:cNvSpPr txBox="1"/>
          <p:nvPr/>
        </p:nvSpPr>
        <p:spPr>
          <a:xfrm>
            <a:off x="6167471" y="622761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00"/>
              <a:t>管理ツール</a:t>
            </a:r>
            <a:endParaRPr kumimoji="1" lang="en-US" altLang="ja-JP" sz="700"/>
          </a:p>
          <a:p>
            <a:r>
              <a:rPr kumimoji="1" lang="ja-JP" altLang="en-US" sz="700"/>
              <a:t>（</a:t>
            </a:r>
            <a:r>
              <a:rPr kumimoji="1" lang="en-US" altLang="ja-JP" sz="700"/>
              <a:t>SSMS, ADS</a:t>
            </a:r>
            <a:r>
              <a:rPr kumimoji="1" lang="ja-JP" altLang="en-US" sz="700"/>
              <a:t>）</a:t>
            </a:r>
          </a:p>
        </p:txBody>
      </p:sp>
      <p:cxnSp>
        <p:nvCxnSpPr>
          <p:cNvPr id="2167" name="直線矢印コネクタ 2166">
            <a:extLst>
              <a:ext uri="{FF2B5EF4-FFF2-40B4-BE49-F238E27FC236}">
                <a16:creationId xmlns:a16="http://schemas.microsoft.com/office/drawing/2014/main" id="{EE0F1C5E-45AD-09DE-BD1E-BFF82768DFBB}"/>
              </a:ext>
            </a:extLst>
          </p:cNvPr>
          <p:cNvCxnSpPr>
            <a:stCxn id="2164" idx="3"/>
          </p:cNvCxnSpPr>
          <p:nvPr/>
        </p:nvCxnSpPr>
        <p:spPr bwMode="auto">
          <a:xfrm flipV="1">
            <a:off x="6913348" y="5576817"/>
            <a:ext cx="875514" cy="438782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99CCFF">
                        <a:gamma/>
                        <a:tint val="33725"/>
                        <a:invGamma/>
                      </a:srgbClr>
                    </a:gs>
                    <a:gs pos="50000">
                      <a:srgbClr val="99CCFF"/>
                    </a:gs>
                    <a:gs pos="100000">
                      <a:srgbClr val="99CCFF">
                        <a:gamma/>
                        <a:tint val="33725"/>
                        <a:invGamma/>
                      </a:srgbClr>
                    </a:gs>
                  </a:gsLst>
                  <a:lin ang="270000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71" name="グラフィックス 2170">
            <a:extLst>
              <a:ext uri="{FF2B5EF4-FFF2-40B4-BE49-F238E27FC236}">
                <a16:creationId xmlns:a16="http://schemas.microsoft.com/office/drawing/2014/main" id="{967F7A77-B26A-9651-7055-CAFFA9CDCB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55615" y="5355939"/>
            <a:ext cx="360000" cy="360000"/>
          </a:xfrm>
          <a:prstGeom prst="rect">
            <a:avLst/>
          </a:prstGeom>
        </p:spPr>
      </p:pic>
      <p:pic>
        <p:nvPicPr>
          <p:cNvPr id="2172" name="Picture 14">
            <a:extLst>
              <a:ext uri="{FF2B5EF4-FFF2-40B4-BE49-F238E27FC236}">
                <a16:creationId xmlns:a16="http://schemas.microsoft.com/office/drawing/2014/main" id="{EDE816F0-7006-214A-F632-40ADB20FC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117" y="6153365"/>
            <a:ext cx="159891" cy="1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3" name="テキスト ボックス 2172">
            <a:extLst>
              <a:ext uri="{FF2B5EF4-FFF2-40B4-BE49-F238E27FC236}">
                <a16:creationId xmlns:a16="http://schemas.microsoft.com/office/drawing/2014/main" id="{072D6831-F63D-3089-4C00-D7556014C776}"/>
              </a:ext>
            </a:extLst>
          </p:cNvPr>
          <p:cNvSpPr txBox="1"/>
          <p:nvPr/>
        </p:nvSpPr>
        <p:spPr>
          <a:xfrm>
            <a:off x="7773753" y="607078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700"/>
              <a:t>Microsoft</a:t>
            </a:r>
          </a:p>
          <a:p>
            <a:pPr algn="ctr"/>
            <a:r>
              <a:rPr kumimoji="1" lang="en-US" altLang="ja-JP" sz="700"/>
              <a:t>Azure</a:t>
            </a:r>
            <a:endParaRPr kumimoji="1" lang="ja-JP" altLang="en-US" sz="700"/>
          </a:p>
        </p:txBody>
      </p:sp>
      <p:sp>
        <p:nvSpPr>
          <p:cNvPr id="2174" name="テキスト ボックス 2173">
            <a:extLst>
              <a:ext uri="{FF2B5EF4-FFF2-40B4-BE49-F238E27FC236}">
                <a16:creationId xmlns:a16="http://schemas.microsoft.com/office/drawing/2014/main" id="{DA2DADD5-00E8-0BED-B883-5EF7E105B3A7}"/>
              </a:ext>
            </a:extLst>
          </p:cNvPr>
          <p:cNvSpPr txBox="1"/>
          <p:nvPr/>
        </p:nvSpPr>
        <p:spPr>
          <a:xfrm>
            <a:off x="7710132" y="5772222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ja-JP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ＭＳ Ｐゴシック" panose="020B0600070205080204" pitchFamily="50" charset="-128"/>
              </a:rPr>
              <a:t>SQL Server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/>
              <a:t>論理サーバ</a:t>
            </a:r>
            <a:endParaRPr kumimoji="1" lang="ja-JP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pic>
        <p:nvPicPr>
          <p:cNvPr id="2175" name="グラフィックス 2174">
            <a:extLst>
              <a:ext uri="{FF2B5EF4-FFF2-40B4-BE49-F238E27FC236}">
                <a16:creationId xmlns:a16="http://schemas.microsoft.com/office/drawing/2014/main" id="{418242FA-99AC-404B-BABD-61CB48CB852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25327" y="5851081"/>
            <a:ext cx="169610" cy="169610"/>
          </a:xfrm>
          <a:prstGeom prst="rect">
            <a:avLst/>
          </a:prstGeom>
        </p:spPr>
      </p:pic>
      <p:sp>
        <p:nvSpPr>
          <p:cNvPr id="2176" name="テキスト ボックス 2175">
            <a:extLst>
              <a:ext uri="{FF2B5EF4-FFF2-40B4-BE49-F238E27FC236}">
                <a16:creationId xmlns:a16="http://schemas.microsoft.com/office/drawing/2014/main" id="{ED413643-703C-3A9B-EFA4-E08594233283}"/>
              </a:ext>
            </a:extLst>
          </p:cNvPr>
          <p:cNvSpPr txBox="1"/>
          <p:nvPr/>
        </p:nvSpPr>
        <p:spPr>
          <a:xfrm>
            <a:off x="8186362" y="5464479"/>
            <a:ext cx="360000" cy="220399"/>
          </a:xfrm>
          <a:prstGeom prst="wedgeRoundRectCallout">
            <a:avLst>
              <a:gd name="adj1" fmla="val -71204"/>
              <a:gd name="adj2" fmla="val -15297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⓪ </a:t>
            </a:r>
            <a:r>
              <a:rPr kumimoji="1" lang="en-US" altLang="ja-JP" sz="600"/>
              <a:t>DB </a:t>
            </a:r>
            <a:r>
              <a:rPr kumimoji="1" lang="ja-JP" altLang="en-US" sz="600"/>
              <a:t>を作成</a:t>
            </a:r>
          </a:p>
        </p:txBody>
      </p:sp>
      <p:sp>
        <p:nvSpPr>
          <p:cNvPr id="2177" name="テキスト ボックス 2176">
            <a:extLst>
              <a:ext uri="{FF2B5EF4-FFF2-40B4-BE49-F238E27FC236}">
                <a16:creationId xmlns:a16="http://schemas.microsoft.com/office/drawing/2014/main" id="{9B3A0C27-3B46-66E5-1F45-563109FECE10}"/>
              </a:ext>
            </a:extLst>
          </p:cNvPr>
          <p:cNvSpPr txBox="1"/>
          <p:nvPr/>
        </p:nvSpPr>
        <p:spPr>
          <a:xfrm>
            <a:off x="7066009" y="5977357"/>
            <a:ext cx="459129" cy="220399"/>
          </a:xfrm>
          <a:prstGeom prst="wedgeRoundRectCallout">
            <a:avLst>
              <a:gd name="adj1" fmla="val -27383"/>
              <a:gd name="adj2" fmla="val -78232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7200" tIns="7200" rIns="7200" bIns="7200" rtlCol="0">
            <a:spAutoFit/>
          </a:bodyPr>
          <a:lstStyle/>
          <a:p>
            <a:pPr algn="ctr"/>
            <a:r>
              <a:rPr kumimoji="1" lang="ja-JP" altLang="en-US" sz="600"/>
              <a:t>① データをセットアップ</a:t>
            </a:r>
          </a:p>
        </p:txBody>
      </p:sp>
    </p:spTree>
    <p:extLst>
      <p:ext uri="{BB962C8B-B14F-4D97-AF65-F5344CB8AC3E}">
        <p14:creationId xmlns:p14="http://schemas.microsoft.com/office/powerpoint/2010/main" val="130930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144B75-6C2D-824B-65FE-013C61A3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1. </a:t>
            </a:r>
            <a:r>
              <a:rPr kumimoji="1" lang="ja-JP" altLang="en-US"/>
              <a:t>ローカルマシンに </a:t>
            </a:r>
            <a:r>
              <a:rPr kumimoji="1" lang="en-US" altLang="ja-JP"/>
              <a:t>SQL Server </a:t>
            </a:r>
            <a:r>
              <a:rPr kumimoji="1" lang="ja-JP" altLang="en-US"/>
              <a:t>を立てる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0F89B5-9357-7BE5-07B7-ED9036218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以下の手順で </a:t>
            </a:r>
            <a:r>
              <a:rPr kumimoji="1" lang="en-US" altLang="ja-JP"/>
              <a:t>SQL Server </a:t>
            </a:r>
            <a:r>
              <a:rPr kumimoji="1" lang="ja-JP" altLang="en-US"/>
              <a:t>の開発者エディションをローカルマシンにインストールして利用することができる</a:t>
            </a:r>
            <a:endParaRPr kumimoji="1" lang="en-US" altLang="ja-JP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430B7A-7EC6-83E1-27C9-0535D7D8EFCB}"/>
              </a:ext>
            </a:extLst>
          </p:cNvPr>
          <p:cNvSpPr/>
          <p:nvPr/>
        </p:nvSpPr>
        <p:spPr>
          <a:xfrm>
            <a:off x="45720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セットアップ方法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以下から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Developer Edition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のインストーラを入手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https://www.microsoft.com/ja-jp/sql-server/sql-server-downloads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インストーラ起動後、「メディアのダウンロード」を選択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ダウンロードした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ISO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をマウントし、管理者コマンドラインからセットアップ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B6F0A02-EBC5-C946-195D-C3F2569AF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96" y="3713480"/>
            <a:ext cx="2038187" cy="161544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6ECC1A-9555-180E-B2CD-05FCBEB85103}"/>
              </a:ext>
            </a:extLst>
          </p:cNvPr>
          <p:cNvSpPr/>
          <p:nvPr/>
        </p:nvSpPr>
        <p:spPr>
          <a:xfrm>
            <a:off x="556129" y="5457825"/>
            <a:ext cx="2433320" cy="10109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setup.exe /Q /IACCEPTSQLSERVERLICENSETERMS /ACTION="install" /FEATURES=SQL,Tools /INSTANCENAME=MSSQLSERVER /SECURITYMODE=SQL /SAPWD=“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/SQLSVCACCOUNT="NT AUTHORITY\NETWORK SERVICE" /SQLSVCSTARTUPTYPE="Automatic" /SQLSYSADMINACCOUNTS=".\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Administrator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ja-JP" altLang="en-US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3C6B48F-1BCE-57AC-49F0-FCDD8F92D301}"/>
              </a:ext>
            </a:extLst>
          </p:cNvPr>
          <p:cNvSpPr txBox="1"/>
          <p:nvPr/>
        </p:nvSpPr>
        <p:spPr>
          <a:xfrm>
            <a:off x="2339937" y="502888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CAEF8DD3-AFAD-F460-CBEA-73732DFCF037}"/>
              </a:ext>
            </a:extLst>
          </p:cNvPr>
          <p:cNvSpPr/>
          <p:nvPr/>
        </p:nvSpPr>
        <p:spPr>
          <a:xfrm>
            <a:off x="325641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B.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データ準備方法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ローカルマシンの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に対してツールから接続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localhost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ユーザ名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sa</a:t>
            </a:r>
            <a:b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パスワード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 :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セットアップ時の指定値</a:t>
            </a:r>
            <a:b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サーバ証明書を信頼する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はい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サーバを右クリックし、新規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を作成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データベース名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pubs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作成した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を選択し、「新しいクエリ」を選択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接続先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が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“pubs”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になっていることを確認した上で、インストールスクリプト（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”pubs_azure_with_timestamp.txt”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）の中身を貼り付けて実行する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22A42DDD-B207-32B1-7B5F-FFADF9692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046" y="4973582"/>
            <a:ext cx="2171907" cy="149516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8D1927D-D666-B0F4-30CC-5A2D44210969}"/>
              </a:ext>
            </a:extLst>
          </p:cNvPr>
          <p:cNvSpPr/>
          <p:nvPr/>
        </p:nvSpPr>
        <p:spPr>
          <a:xfrm>
            <a:off x="605562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C.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アプリからの接続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以下の接続文字列を書き換えて利用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既定のインストールでは名前付きパイプ接続のみが有効である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ことに注意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1D2E4C2-208A-6F89-7656-AA3CB60D25B8}"/>
              </a:ext>
            </a:extLst>
          </p:cNvPr>
          <p:cNvSpPr/>
          <p:nvPr/>
        </p:nvSpPr>
        <p:spPr>
          <a:xfrm>
            <a:off x="6154551" y="4928849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ユーザシークレットの設定例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"ConnectionStrings":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PubsDbContext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": 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localhost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;Connection Timeout=30;"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2271590-A47E-1559-E6B7-FB33ABF49CE7}"/>
              </a:ext>
            </a:extLst>
          </p:cNvPr>
          <p:cNvSpPr/>
          <p:nvPr/>
        </p:nvSpPr>
        <p:spPr>
          <a:xfrm>
            <a:off x="6154551" y="3052307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</a:t>
            </a:r>
            <a:r>
              <a:rPr kumimoji="0" lang="en-US" altLang="ja-JP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web.config </a:t>
            </a: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&lt;add name="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PubsConnection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providerName="System.Data.SqlClient" connectionString="Server=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localhost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;ConnectRetryCount=3;ConnectRetryInterval=30;Connection Timeout=60;Language=Japanese;" /&gt;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11CF68B-ED3D-4E72-CC0A-9DDD1A689BD9}"/>
              </a:ext>
            </a:extLst>
          </p:cNvPr>
          <p:cNvSpPr txBox="1"/>
          <p:nvPr/>
        </p:nvSpPr>
        <p:spPr>
          <a:xfrm>
            <a:off x="7938359" y="265652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38FD709-571D-C0C5-8C0F-9B4772EAB3E5}"/>
              </a:ext>
            </a:extLst>
          </p:cNvPr>
          <p:cNvSpPr txBox="1"/>
          <p:nvPr/>
        </p:nvSpPr>
        <p:spPr>
          <a:xfrm>
            <a:off x="7938359" y="4511813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</p:spTree>
    <p:extLst>
      <p:ext uri="{BB962C8B-B14F-4D97-AF65-F5344CB8AC3E}">
        <p14:creationId xmlns:p14="http://schemas.microsoft.com/office/powerpoint/2010/main" val="2699765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9D744-7F44-AFC1-EA60-0B0F1E8C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2. SQL Server </a:t>
            </a:r>
            <a:r>
              <a:rPr kumimoji="1" lang="ja-JP" altLang="en-US"/>
              <a:t>の </a:t>
            </a:r>
            <a:r>
              <a:rPr kumimoji="1" lang="en-US" altLang="ja-JP"/>
              <a:t>Docker </a:t>
            </a:r>
            <a:r>
              <a:rPr kumimoji="1" lang="ja-JP" altLang="en-US"/>
              <a:t>イメージを利用する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3544EE-9CE6-3CE9-FCBD-F7A4D67D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Linux </a:t>
            </a:r>
            <a:r>
              <a:rPr kumimoji="1" lang="ja-JP" altLang="en-US"/>
              <a:t>版 </a:t>
            </a:r>
            <a:r>
              <a:rPr kumimoji="1" lang="en-US" altLang="ja-JP"/>
              <a:t>SQL Server </a:t>
            </a:r>
            <a:r>
              <a:rPr kumimoji="1" lang="ja-JP" altLang="en-US"/>
              <a:t>はインストール済み </a:t>
            </a:r>
            <a:r>
              <a:rPr kumimoji="1" lang="en-US" altLang="ja-JP"/>
              <a:t>Docker </a:t>
            </a:r>
            <a:r>
              <a:rPr kumimoji="1" lang="ja-JP" altLang="en-US"/>
              <a:t>イメージが配布されているため、これを利用して </a:t>
            </a:r>
            <a:r>
              <a:rPr kumimoji="1" lang="en-US" altLang="ja-JP"/>
              <a:t>SQL Server </a:t>
            </a:r>
            <a:r>
              <a:rPr kumimoji="1" lang="ja-JP" altLang="en-US"/>
              <a:t>を立てて利用する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964A7E5-1D76-6ACF-576F-59CFB3CE73B2}"/>
              </a:ext>
            </a:extLst>
          </p:cNvPr>
          <p:cNvSpPr/>
          <p:nvPr/>
        </p:nvSpPr>
        <p:spPr>
          <a:xfrm>
            <a:off x="45720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セットアップ方法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Docker Desktop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などを利用し、自マシン内に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Docker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をインストールする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のイメージを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pull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して実行する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実行の際、以下の環境変数を設定しておくことにより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Developer Edition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相当として利用することができる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MSSQL_PID=Developer 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起動後、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docker ps -la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でコンテナが正しく起動していることを確認する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117B3FA-3333-7732-BE37-03F3BE5C39CE}"/>
              </a:ext>
            </a:extLst>
          </p:cNvPr>
          <p:cNvSpPr/>
          <p:nvPr/>
        </p:nvSpPr>
        <p:spPr>
          <a:xfrm>
            <a:off x="325641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B.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データ準備方法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ローカルマシンの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に対してツールから接続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tcp:127.0.0.1,1433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ユーザ名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sa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パスワード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セットアップ時の指定値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Trust server certificate : True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サーバに対して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New Query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を選択して以下を実行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create database pubs</a:t>
            </a: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データベースを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“pubs”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に切り替え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接続先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が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“pubs”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になっていることを確認した上で、インストールスクリプト（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”pubs_azure_with_timestamp.txt”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）の中身を貼り付けて実行する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4F2591D-7A28-14A6-E2D0-9DF9E0929D32}"/>
              </a:ext>
            </a:extLst>
          </p:cNvPr>
          <p:cNvSpPr/>
          <p:nvPr/>
        </p:nvSpPr>
        <p:spPr>
          <a:xfrm>
            <a:off x="605562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C.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アプリからの接続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以下の接続文字列を書き換えて利用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F88CADF-4369-232C-1220-47FEF9B15D9A}"/>
              </a:ext>
            </a:extLst>
          </p:cNvPr>
          <p:cNvSpPr/>
          <p:nvPr/>
        </p:nvSpPr>
        <p:spPr>
          <a:xfrm>
            <a:off x="556129" y="4411345"/>
            <a:ext cx="2433320" cy="12274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 docker pull mcr.microsoft.com/mssql/server:2022-latest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sudo docker run -e "ACCEPT_EULA=Y" -e "MSSQL_SA_PASSWORD=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-e "MSSQL_PID=Developer" -e "MSSQL_TCP_PORT=1433" -p 1433:1433 --name sqlcontainer --hostname sqlserver -d mcr.microsoft.com/mssql/server:2022-latest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FDDFA44-2FD4-1519-50F4-79297D951AAE}"/>
              </a:ext>
            </a:extLst>
          </p:cNvPr>
          <p:cNvSpPr txBox="1"/>
          <p:nvPr/>
        </p:nvSpPr>
        <p:spPr>
          <a:xfrm>
            <a:off x="2339937" y="398240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E7DC03D-DA11-F223-56D8-DFD98A158E55}"/>
              </a:ext>
            </a:extLst>
          </p:cNvPr>
          <p:cNvSpPr/>
          <p:nvPr/>
        </p:nvSpPr>
        <p:spPr>
          <a:xfrm>
            <a:off x="556129" y="5733319"/>
            <a:ext cx="2433320" cy="73002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6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$ docker ps -la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6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CONTAINER ID   IMAGE                                        COMMAND                  CREATED         STATUS         PORTS                                       NAMES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6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0bb86ab1ef97   mcr.microsoft.com/mssql/server:2022-latest   "/opt/mssql/bin/perm…"   4 seconds ago   </a:t>
            </a:r>
            <a:r>
              <a:rPr kumimoji="0" lang="en-US" altLang="ja-JP" sz="6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Up 3 seconds   </a:t>
            </a:r>
            <a:r>
              <a:rPr kumimoji="0" lang="en-US" altLang="ja-JP" sz="6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0.0.0.0:1433-&gt;1433/tcp, :::1433-&gt;1433/tcp   sqlcontainer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E5279D5D-6112-3D7D-3A30-0664C213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909" y="4678854"/>
            <a:ext cx="1744464" cy="165808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244949F-840A-4F58-1F31-E881A6259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992" y="5046597"/>
            <a:ext cx="2173128" cy="1448752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67D0C9E-1907-8CF6-2694-922074F361C8}"/>
              </a:ext>
            </a:extLst>
          </p:cNvPr>
          <p:cNvSpPr/>
          <p:nvPr/>
        </p:nvSpPr>
        <p:spPr>
          <a:xfrm>
            <a:off x="6154551" y="4928849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ユーザシークレットの設定例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"ConnectionStrings":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PubsDbContext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": 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tcp:127.0.0.1,1433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;Connection Timeout=30;"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722ACC7A-EE5A-C22D-BE25-F04993A9A7C9}"/>
              </a:ext>
            </a:extLst>
          </p:cNvPr>
          <p:cNvSpPr/>
          <p:nvPr/>
        </p:nvSpPr>
        <p:spPr>
          <a:xfrm>
            <a:off x="6154551" y="3052307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</a:t>
            </a:r>
            <a:r>
              <a:rPr kumimoji="0" lang="en-US" altLang="ja-JP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web.config </a:t>
            </a: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&lt;add name="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PubsConnection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providerName="System.Data.SqlClient" connectionString="Server=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tcp:127.0.0.1,1433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;ConnectRetryCount=3;ConnectRetryInterval=30;Connection Timeout=60;Language=Japanese;" /&gt;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3BFA8E8-7A5E-4D15-142D-F11FFACD791B}"/>
              </a:ext>
            </a:extLst>
          </p:cNvPr>
          <p:cNvSpPr txBox="1"/>
          <p:nvPr/>
        </p:nvSpPr>
        <p:spPr>
          <a:xfrm>
            <a:off x="7938359" y="265652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CCE83A0-391F-0A9F-8258-780C6FAF014B}"/>
              </a:ext>
            </a:extLst>
          </p:cNvPr>
          <p:cNvSpPr txBox="1"/>
          <p:nvPr/>
        </p:nvSpPr>
        <p:spPr>
          <a:xfrm>
            <a:off x="7938359" y="4511813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</p:spTree>
    <p:extLst>
      <p:ext uri="{BB962C8B-B14F-4D97-AF65-F5344CB8AC3E}">
        <p14:creationId xmlns:p14="http://schemas.microsoft.com/office/powerpoint/2010/main" val="407841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665F8A-A4BA-AF03-7408-D8B6F51C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3. </a:t>
            </a:r>
            <a:r>
              <a:rPr kumimoji="1" lang="ja-JP" altLang="en-US"/>
              <a:t>カスタム </a:t>
            </a:r>
            <a:r>
              <a:rPr kumimoji="1" lang="en-US" altLang="ja-JP"/>
              <a:t>Docker </a:t>
            </a:r>
            <a:r>
              <a:rPr kumimoji="1" lang="ja-JP" altLang="en-US"/>
              <a:t>イメージを作成・利用する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38DC0F-CEF8-D627-0E8E-7513AC96F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サンプルデータの自動インストールを行う </a:t>
            </a:r>
            <a:r>
              <a:rPr kumimoji="1" lang="en-US" altLang="ja-JP"/>
              <a:t>Docker </a:t>
            </a:r>
            <a:r>
              <a:rPr kumimoji="1" lang="ja-JP" altLang="en-US"/>
              <a:t>コンテナを作成すると便利</a:t>
            </a:r>
          </a:p>
          <a:p>
            <a:pPr lvl="1"/>
            <a:r>
              <a:rPr lang="ja-JP" altLang="en-US"/>
              <a:t>手作業での作り直しは大変なため、以下の方法で </a:t>
            </a:r>
            <a:r>
              <a:rPr lang="en-US" altLang="ja-JP"/>
              <a:t>Docker </a:t>
            </a:r>
            <a:r>
              <a:rPr lang="ja-JP" altLang="en-US"/>
              <a:t>イメージを作成するとよい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0F5AB99-6343-E33A-75C2-64378ABE1AA9}"/>
              </a:ext>
            </a:extLst>
          </p:cNvPr>
          <p:cNvSpPr/>
          <p:nvPr/>
        </p:nvSpPr>
        <p:spPr>
          <a:xfrm>
            <a:off x="457200" y="1889760"/>
            <a:ext cx="543039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セットアップ方法 </a:t>
            </a: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+ B.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データ準備方法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以下の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Dockerfile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を作成し、セットアップスクリプト（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pubs_azure_with_timestamp.txt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）と同じフォルダに置いてビルドを行う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ビルドしたコンテナをポート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1433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で起動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起動時に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pubs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データベースの作成とセットアップ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スクリプトの実行が行われる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9A0CB8-9069-BEDF-B0B9-992D5160A25E}"/>
              </a:ext>
            </a:extLst>
          </p:cNvPr>
          <p:cNvSpPr/>
          <p:nvPr/>
        </p:nvSpPr>
        <p:spPr>
          <a:xfrm>
            <a:off x="605562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C.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アプリからの接続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以下の接続文字列を書き換えて利用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※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前掲の内容と同じ）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61FBB4-F312-CF0F-A861-7F8127E7F7F6}"/>
              </a:ext>
            </a:extLst>
          </p:cNvPr>
          <p:cNvSpPr/>
          <p:nvPr/>
        </p:nvSpPr>
        <p:spPr>
          <a:xfrm>
            <a:off x="556128" y="3327400"/>
            <a:ext cx="5214751" cy="31686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FROM mcr.microsoft.com/mssql/server:2022-latest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ENV ACCEPT_EULA=Y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ENV SA_PASSWORD=“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ENV MSSQL_PID=Developer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ENV MSSQL_TCP_PORT=1433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必要なファイルをコピー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b="1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COPY ./pubs_azure_with_timestamp.txt /tmp/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SQL Server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起動スクリプトの作成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 echo '#!/bin/bash\n\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/opt/mssql/bin/sqlservr --accept-eula &amp;' &gt; /tmp/sql-server-startup.sh &amp;&amp; \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'until /opt/mssql-tools/bin/sqlcmd -S127.0.0.1 -Usa -P"${SA_PASSWORD}" -q"select 1" ; do sleep 5; done' &gt;&gt; /tmp/sql-server-startup.sh &amp;&amp; \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'/opt/mssql-tools/bin/sqlcmd -S127.0.0.1 -Usa -P"${SA_PASSWORD}" -q"</a:t>
            </a:r>
            <a:r>
              <a:rPr kumimoji="0" lang="en-US" altLang="ja-JP" sz="800" b="1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create database pubs;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"' &gt;&gt; /tmp/sql-server-startup.sh &amp;&amp; \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'/opt/mssql-tools/bin/sqlcmd -S127.0.0.1 -Usa -P"${SA_PASSWORD}" -d"pubs" -i"</a:t>
            </a:r>
            <a:r>
              <a:rPr kumimoji="0" lang="en-US" altLang="ja-JP" sz="800" b="1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/tmp/pubs_azure_with_timestamp.txt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"' &gt;&gt; /tmp/sql-server-startup.sh &amp;&amp; \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echo 'tail -f /dev/null' &gt;&gt; /tmp/sql-server-startup.sh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実行権限の付与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RUN chmod +x /tmp/sql-server-startup.sh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スクリプトの実行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CMD /tmp/sql-server-startup.sh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FE033D-111E-405F-3E89-CAC68501E475}"/>
              </a:ext>
            </a:extLst>
          </p:cNvPr>
          <p:cNvSpPr/>
          <p:nvPr/>
        </p:nvSpPr>
        <p:spPr>
          <a:xfrm>
            <a:off x="2890453" y="3596640"/>
            <a:ext cx="2738187" cy="84836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コンテナ作成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docker build . -t pubs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コンテナ起動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docker run -p 1433:1433 --name pubs pubs:latest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</a:t>
            </a:r>
            <a:r>
              <a:rPr kumimoji="0" lang="ja-JP" altLang="en-US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コンテナ削除（別ウィンドウから）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# docker kill pubs &amp;&amp; docker rm pubs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800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1A73ED77-145E-8478-A9B2-CA28E37C5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240" y="2493220"/>
            <a:ext cx="1859501" cy="102733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154D115-6C6B-14E7-AB69-173B5034E0FA}"/>
              </a:ext>
            </a:extLst>
          </p:cNvPr>
          <p:cNvSpPr txBox="1"/>
          <p:nvPr/>
        </p:nvSpPr>
        <p:spPr>
          <a:xfrm>
            <a:off x="2124230" y="3632200"/>
            <a:ext cx="649512" cy="352853"/>
          </a:xfrm>
          <a:prstGeom prst="wedgeRoundRectCallout">
            <a:avLst>
              <a:gd name="adj1" fmla="val -63749"/>
              <a:gd name="adj2" fmla="val -32305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パスワードは適宜修正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9B3822-FC98-CE21-2359-92011DF8BBA0}"/>
              </a:ext>
            </a:extLst>
          </p:cNvPr>
          <p:cNvSpPr/>
          <p:nvPr/>
        </p:nvSpPr>
        <p:spPr>
          <a:xfrm>
            <a:off x="6154551" y="4928849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ユーザシークレットの設定例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"ConnectionStrings":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PubsDbContext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": 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tcp:127.0.0.1,1433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;Connection Timeout=30;"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6647470-55D6-A7D4-DF8B-0ECA3A0B2036}"/>
              </a:ext>
            </a:extLst>
          </p:cNvPr>
          <p:cNvSpPr/>
          <p:nvPr/>
        </p:nvSpPr>
        <p:spPr>
          <a:xfrm>
            <a:off x="6154551" y="3052307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</a:t>
            </a:r>
            <a:r>
              <a:rPr kumimoji="0" lang="en-US" altLang="ja-JP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web.config </a:t>
            </a: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&lt;add name="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PubsConnection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providerName="System.Data.SqlClient" connectionString="Server=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tcp:127.0.0.1,1433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sa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True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;ConnectRetryCount=3;ConnectRetryInterval=30;Connection Timeout=60;Language=Japanese;" /&gt;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04132E-E376-6E62-FBF1-CC5CC54515CF}"/>
              </a:ext>
            </a:extLst>
          </p:cNvPr>
          <p:cNvSpPr txBox="1"/>
          <p:nvPr/>
        </p:nvSpPr>
        <p:spPr>
          <a:xfrm>
            <a:off x="7938359" y="265652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0EB0B1-40F3-2664-E631-EDB65DA35E80}"/>
              </a:ext>
            </a:extLst>
          </p:cNvPr>
          <p:cNvSpPr txBox="1"/>
          <p:nvPr/>
        </p:nvSpPr>
        <p:spPr>
          <a:xfrm>
            <a:off x="7938359" y="4511813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</p:spTree>
    <p:extLst>
      <p:ext uri="{BB962C8B-B14F-4D97-AF65-F5344CB8AC3E}">
        <p14:creationId xmlns:p14="http://schemas.microsoft.com/office/powerpoint/2010/main" val="1130345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487D9A-D6E5-7650-A95E-47901BA7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4. Azure SQL Database </a:t>
            </a:r>
            <a:r>
              <a:rPr kumimoji="1" lang="ja-JP" altLang="en-US"/>
              <a:t>を利用する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FFF5561-F66C-5073-4B8B-22B4EA2BF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Azure </a:t>
            </a:r>
            <a:r>
              <a:rPr kumimoji="1" lang="ja-JP" altLang="en-US"/>
              <a:t>サブスクリプションがある場合には、</a:t>
            </a:r>
            <a:r>
              <a:rPr kumimoji="1" lang="en-US" altLang="ja-JP"/>
              <a:t>Azure SQL DB </a:t>
            </a:r>
            <a:r>
              <a:rPr kumimoji="1" lang="ja-JP" altLang="en-US"/>
              <a:t>を利用すると便利</a:t>
            </a:r>
            <a:endParaRPr kumimoji="1" lang="en-US" altLang="ja-JP"/>
          </a:p>
          <a:p>
            <a:pPr lvl="1"/>
            <a:r>
              <a:rPr lang="ja-JP" altLang="en-US"/>
              <a:t>最小サイズの </a:t>
            </a:r>
            <a:r>
              <a:rPr lang="en-US" altLang="ja-JP"/>
              <a:t>DB </a:t>
            </a:r>
            <a:r>
              <a:rPr lang="ja-JP" altLang="en-US"/>
              <a:t>またはサーバレス </a:t>
            </a:r>
            <a:r>
              <a:rPr lang="en-US" altLang="ja-JP"/>
              <a:t>DB </a:t>
            </a:r>
            <a:r>
              <a:rPr lang="ja-JP" altLang="en-US"/>
              <a:t>を作成しておくと課金もごくわずかで済む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80054C6-FF50-E530-F1FA-9DE0D09B4DE9}"/>
              </a:ext>
            </a:extLst>
          </p:cNvPr>
          <p:cNvSpPr/>
          <p:nvPr/>
        </p:nvSpPr>
        <p:spPr>
          <a:xfrm>
            <a:off x="45720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A.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セットアップ方法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Azure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ポータルから、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（論理サーバ）を作成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作成した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Server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上に、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pubs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データベースを作成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 作成時に、以下のいずれかを選択するとコストを抑えることが可能</a:t>
            </a:r>
            <a:b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①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General Purpose + Serverless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（ディスクサイズを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1GB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まで減らすとさらに安価にできる）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②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Basic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5 DTU, 2 GB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論理サーバ、</a:t>
            </a:r>
            <a:r>
              <a:rPr kumimoji="0" lang="en-US" altLang="ja-JP" sz="1100" u="sng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それぞれに対して、現在のクライアント </a:t>
            </a:r>
            <a:r>
              <a:rPr kumimoji="0" lang="en-US" altLang="ja-JP" sz="1100" u="sng" kern="0">
                <a:solidFill>
                  <a:prstClr val="black"/>
                </a:solidFill>
                <a:latin typeface="+mn-lt"/>
                <a:ea typeface="+mn-ea"/>
              </a:rPr>
              <a:t>IP </a:t>
            </a: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アドレスからのアクセスを許可しておく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77FB2AA-A091-B6D4-0D32-3C890739BF87}"/>
              </a:ext>
            </a:extLst>
          </p:cNvPr>
          <p:cNvSpPr/>
          <p:nvPr/>
        </p:nvSpPr>
        <p:spPr>
          <a:xfrm>
            <a:off x="325641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B.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データ準備方法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クラウド上の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SQL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データベースに対してツールから接続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サーバ名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XXXX.database.windows.net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ユーザ名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セットアップ時の指定値</a:t>
            </a:r>
            <a:b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パスワード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 :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セットアップ時の指定値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接続先データベース名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: pubs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作成した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を選択し、「新しいクエリ」を選択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接続先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DB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が 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“pubs” 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になっていることを確認した上で、インストールスクリプト（</a:t>
            </a:r>
            <a: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  <a:t>”pubs_azure_with_timestamp.txt”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）の中身を貼り付けて実行する</a:t>
            </a:r>
            <a:br>
              <a:rPr kumimoji="0" lang="en-US" altLang="ja-JP" sz="1100" kern="0">
                <a:solidFill>
                  <a:prstClr val="black"/>
                </a:solidFill>
                <a:latin typeface="+mn-lt"/>
                <a:ea typeface="+mn-ea"/>
              </a:rPr>
            </a:b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D200BF-B159-8FC8-5E11-598E407062B6}"/>
              </a:ext>
            </a:extLst>
          </p:cNvPr>
          <p:cNvSpPr/>
          <p:nvPr/>
        </p:nvSpPr>
        <p:spPr>
          <a:xfrm>
            <a:off x="6055620" y="1889760"/>
            <a:ext cx="2631180" cy="470789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u="sng" kern="0">
                <a:solidFill>
                  <a:prstClr val="black"/>
                </a:solidFill>
                <a:latin typeface="+mn-lt"/>
                <a:ea typeface="+mn-ea"/>
              </a:rPr>
              <a:t>C. </a:t>
            </a:r>
            <a:r>
              <a:rPr kumimoji="0" lang="ja-JP" altLang="en-US" sz="1400" u="sng" kern="0">
                <a:solidFill>
                  <a:prstClr val="black"/>
                </a:solidFill>
                <a:latin typeface="+mn-lt"/>
                <a:ea typeface="+mn-ea"/>
              </a:rPr>
              <a:t>アプリからの接続</a:t>
            </a:r>
            <a:endParaRPr kumimoji="0" lang="en-US" altLang="ja-JP" sz="1400" u="sng" kern="0">
              <a:solidFill>
                <a:prstClr val="black"/>
              </a:solidFill>
              <a:latin typeface="+mn-lt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ja-JP" sz="7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以下の接続文字列を書き換えて利用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クラウド環境まで </a:t>
            </a:r>
            <a:r>
              <a:rPr kumimoji="0" lang="en-US" altLang="ja-JP" sz="1100" u="sng" kern="0">
                <a:solidFill>
                  <a:prstClr val="black"/>
                </a:solidFill>
                <a:latin typeface="+mn-lt"/>
                <a:ea typeface="+mn-ea"/>
              </a:rPr>
              <a:t>TCP</a:t>
            </a: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 </a:t>
            </a:r>
            <a:r>
              <a:rPr kumimoji="0" lang="en-US" altLang="ja-JP" sz="1100" u="sng" kern="0">
                <a:solidFill>
                  <a:prstClr val="black"/>
                </a:solidFill>
                <a:latin typeface="+mn-lt"/>
                <a:ea typeface="+mn-ea"/>
              </a:rPr>
              <a:t>1433 </a:t>
            </a:r>
            <a:r>
              <a:rPr kumimoji="0" lang="ja-JP" altLang="en-US" sz="1100" u="sng" kern="0">
                <a:solidFill>
                  <a:prstClr val="black"/>
                </a:solidFill>
                <a:latin typeface="+mn-lt"/>
                <a:ea typeface="+mn-ea"/>
              </a:rPr>
              <a:t>通信が通る必要がある</a:t>
            </a:r>
            <a:r>
              <a:rPr kumimoji="0" lang="ja-JP" altLang="en-US" sz="1100" kern="0">
                <a:solidFill>
                  <a:prstClr val="black"/>
                </a:solidFill>
                <a:latin typeface="+mn-lt"/>
                <a:ea typeface="+mn-ea"/>
              </a:rPr>
              <a:t>ことに注意</a:t>
            </a: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en-US" altLang="ja-JP" sz="1100" kern="0">
              <a:solidFill>
                <a:prstClr val="black"/>
              </a:solidFill>
              <a:latin typeface="+mn-lt"/>
              <a:ea typeface="+mn-ea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kumimoji="0" lang="ja-JP" altLang="en-US" sz="1100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838209F-DEF3-902D-387E-56DEB203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3" y="4868815"/>
            <a:ext cx="1176011" cy="146812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2BF6C98-A485-819C-94A3-01B9A0EAA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697" y="4868815"/>
            <a:ext cx="1141457" cy="157861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2CBA0E-50BA-9A15-6FB5-1DBD6022A045}"/>
              </a:ext>
            </a:extLst>
          </p:cNvPr>
          <p:cNvSpPr/>
          <p:nvPr/>
        </p:nvSpPr>
        <p:spPr>
          <a:xfrm>
            <a:off x="6154551" y="4928849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ユーザシークレットの設定例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"ConnectionStrings": {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PubsDbContext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": 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tcp:XXXX.database.windows.net,1433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;MultipleActiveResultSets=False;Encrypt=True;TrustServerCertificate=False;Connection Timeout=30;"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}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357EF28-FEE8-570C-2F34-4D104DB1F554}"/>
              </a:ext>
            </a:extLst>
          </p:cNvPr>
          <p:cNvSpPr/>
          <p:nvPr/>
        </p:nvSpPr>
        <p:spPr>
          <a:xfrm>
            <a:off x="6154551" y="3052307"/>
            <a:ext cx="2433320" cy="1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t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■ </a:t>
            </a:r>
            <a:r>
              <a:rPr kumimoji="0" lang="en-US" altLang="ja-JP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web.config </a:t>
            </a:r>
            <a:r>
              <a:rPr kumimoji="0" lang="ja-JP" altLang="en-US" sz="800" b="1" u="sng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の設定例</a:t>
            </a:r>
            <a:endParaRPr kumimoji="0" lang="en-US" altLang="ja-JP" sz="800" b="1" u="sng" kern="0">
              <a:solidFill>
                <a:prstClr val="black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&lt;add name="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PubsConnection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 providerName="System.Data.SqlClient" connectionString="Server=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tcp:XXXX.database.windows.net,1433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;Initial Catalog=pubs;Persist Security Info=False;User ID=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;Password=</a:t>
            </a:r>
            <a:r>
              <a:rPr kumimoji="0" lang="en-US" altLang="ja-JP" sz="800" b="1" ker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XXXXXXXX</a:t>
            </a:r>
            <a:r>
              <a:rPr kumimoji="0" lang="en-US" altLang="ja-JP" sz="800" kern="0">
                <a:solidFill>
                  <a:prstClr val="black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;MultipleActiveResultSets=False;Encrypt=True;TrustServerCertificate=False;ConnectRetryCount=3;ConnectRetryInterval=30;Connection Timeout=60;Language=Japanese;" /&gt;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0A5937C-50BB-263D-1D01-00E5C36E6A2C}"/>
              </a:ext>
            </a:extLst>
          </p:cNvPr>
          <p:cNvSpPr txBox="1"/>
          <p:nvPr/>
        </p:nvSpPr>
        <p:spPr>
          <a:xfrm>
            <a:off x="7938359" y="2656529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899F574-98E4-F97A-DE0C-3013E39A6048}"/>
              </a:ext>
            </a:extLst>
          </p:cNvPr>
          <p:cNvSpPr txBox="1"/>
          <p:nvPr/>
        </p:nvSpPr>
        <p:spPr>
          <a:xfrm>
            <a:off x="7938359" y="4511813"/>
            <a:ext cx="649512" cy="352853"/>
          </a:xfrm>
          <a:prstGeom prst="wedgeRoundRectCallout">
            <a:avLst>
              <a:gd name="adj1" fmla="val -33246"/>
              <a:gd name="adj2" fmla="val 78551"/>
              <a:gd name="adj3" fmla="val 16667"/>
            </a:avLst>
          </a:prstGeom>
          <a:solidFill>
            <a:srgbClr val="EFFFFF"/>
          </a:solidFill>
          <a:ln w="9525">
            <a:solidFill>
              <a:srgbClr val="008000"/>
            </a:solidFill>
          </a:ln>
        </p:spPr>
        <p:txBody>
          <a:bodyPr wrap="square" lIns="36000" tIns="36000" rIns="36000" bIns="36000" rtlCol="0">
            <a:spAutoFit/>
          </a:bodyPr>
          <a:lstStyle/>
          <a:p>
            <a:r>
              <a:rPr kumimoji="1" lang="ja-JP" altLang="en-US" sz="800"/>
              <a:t>赤字部分は適宜修正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D5243318-8E09-2A8E-5760-A4967E901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741" y="4710485"/>
            <a:ext cx="1740844" cy="1639716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D08AE02-1D09-0F13-16CD-973BAF667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673" y="5120640"/>
            <a:ext cx="2069767" cy="137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3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39E716-EF3B-7C6E-5BC6-80F83D200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pubs </a:t>
            </a:r>
            <a:r>
              <a:rPr lang="ja-JP" altLang="en-US"/>
              <a:t>データベースの中身について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5761F4-F0B3-79B0-4785-3C2CA3176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pubs </a:t>
            </a:r>
            <a:r>
              <a:rPr kumimoji="1" lang="ja-JP" altLang="en-US"/>
              <a:t>データベースは非常に古いデータベースのため、テーブル名やフィールド名の命名にも不適切な部分が数多く存在する</a:t>
            </a:r>
          </a:p>
          <a:p>
            <a:pPr lvl="1"/>
            <a:r>
              <a:rPr lang="ja-JP" altLang="en-US"/>
              <a:t>一貫性のない命名規約が多く、このまま扱うとアプリケーションの可読性が落ちる</a:t>
            </a:r>
            <a:endParaRPr lang="en-US" altLang="ja-JP"/>
          </a:p>
          <a:p>
            <a:pPr lvl="1"/>
            <a:r>
              <a:rPr lang="ja-JP" altLang="en-US"/>
              <a:t>これらは </a:t>
            </a:r>
            <a:r>
              <a:rPr lang="en-US" altLang="ja-JP"/>
              <a:t>Entity Framework </a:t>
            </a:r>
            <a:r>
              <a:rPr lang="ja-JP" altLang="en-US"/>
              <a:t>によって吸収する</a:t>
            </a:r>
            <a:endParaRPr kumimoji="1" lang="ja-JP" altLang="en-US"/>
          </a:p>
        </p:txBody>
      </p:sp>
      <p:graphicFrame>
        <p:nvGraphicFramePr>
          <p:cNvPr id="4" name="Object 24">
            <a:extLst>
              <a:ext uri="{FF2B5EF4-FFF2-40B4-BE49-F238E27FC236}">
                <a16:creationId xmlns:a16="http://schemas.microsoft.com/office/drawing/2014/main" id="{00892B2F-ADE4-C829-D572-EFF775C45C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9975" y="3500438"/>
          <a:ext cx="5832475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869841" imgH="5066667" progId="Photoshop.Image.6">
                  <p:embed/>
                </p:oleObj>
              </mc:Choice>
              <mc:Fallback>
                <p:oleObj name="Image" r:id="rId2" imgW="10869841" imgH="5066667" progId="Photoshop.Image.6">
                  <p:embed/>
                  <p:pic>
                    <p:nvPicPr>
                      <p:cNvPr id="4" name="Object 24">
                        <a:extLst>
                          <a:ext uri="{FF2B5EF4-FFF2-40B4-BE49-F238E27FC236}">
                            <a16:creationId xmlns:a16="http://schemas.microsoft.com/office/drawing/2014/main" id="{00892B2F-ADE4-C829-D572-EFF775C45C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500438"/>
                        <a:ext cx="5832475" cy="2717800"/>
                      </a:xfrm>
                      <a:prstGeom prst="rect">
                        <a:avLst/>
                      </a:prstGeom>
                      <a:noFill/>
                      <a:ln w="9525" algn="ctr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3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5E07C25C-A27B-7199-73AD-5EC6D2F6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575050"/>
            <a:ext cx="1524000" cy="2355850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ne 7">
            <a:extLst>
              <a:ext uri="{FF2B5EF4-FFF2-40B4-BE49-F238E27FC236}">
                <a16:creationId xmlns:a16="http://schemas.microsoft.com/office/drawing/2014/main" id="{9CD43AFB-C5B2-0CE0-4EDB-161499A61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0013" y="3260725"/>
            <a:ext cx="33337" cy="255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F42AC081-8FC4-7411-BA36-EEB01FA6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075" y="2844800"/>
            <a:ext cx="752475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title_id</a:t>
            </a:r>
          </a:p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(</a:t>
            </a:r>
            <a:r>
              <a:rPr kumimoji="0" lang="ja-JP" altLang="en-US" sz="1200">
                <a:latin typeface="Arial" panose="020B0604020202020204" pitchFamily="34" charset="0"/>
                <a:ea typeface="ＭＳ ゴシック" panose="020B0609070205080204" pitchFamily="49" charset="-128"/>
              </a:rPr>
              <a:t>書籍</a:t>
            </a:r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ID)</a:t>
            </a:r>
            <a:endParaRPr kumimoji="0" lang="ja-JP" altLang="en-US" sz="1200">
              <a:latin typeface="Arial" panose="020B0604020202020204" pitchFamily="34" charset="0"/>
              <a:ea typeface="ＭＳ ゴシック" panose="020B0609070205080204" pitchFamily="49" charset="-128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1939914A-76F2-DA70-9968-55BB5E88A4D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03575" y="3260725"/>
            <a:ext cx="82550" cy="255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F2ED852B-E7FC-74C3-301A-FAE8E6627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2763" y="2844800"/>
            <a:ext cx="752475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title</a:t>
            </a:r>
          </a:p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(</a:t>
            </a:r>
            <a:r>
              <a:rPr kumimoji="0" lang="ja-JP" altLang="en-US" sz="1200">
                <a:latin typeface="Arial" panose="020B0604020202020204" pitchFamily="34" charset="0"/>
                <a:ea typeface="ＭＳ ゴシック" panose="020B0609070205080204" pitchFamily="49" charset="-128"/>
              </a:rPr>
              <a:t>書籍名</a:t>
            </a:r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)</a:t>
            </a:r>
            <a:endParaRPr kumimoji="0" lang="ja-JP" altLang="en-US" sz="1200">
              <a:latin typeface="Arial" panose="020B0604020202020204" pitchFamily="34" charset="0"/>
              <a:ea typeface="ＭＳ ゴシック" panose="020B0609070205080204" pitchFamily="49" charset="-128"/>
            </a:endParaRP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181DC50A-E2EC-D865-706F-EC67A15EE0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1800" y="3260725"/>
            <a:ext cx="84138" cy="255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8D394818-3058-A810-2E8A-766D00CBB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2844800"/>
            <a:ext cx="600075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price</a:t>
            </a:r>
          </a:p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(</a:t>
            </a:r>
            <a:r>
              <a:rPr kumimoji="0" lang="ja-JP" altLang="en-US" sz="1200">
                <a:latin typeface="Arial" panose="020B0604020202020204" pitchFamily="34" charset="0"/>
                <a:ea typeface="ＭＳ ゴシック" panose="020B0609070205080204" pitchFamily="49" charset="-128"/>
              </a:rPr>
              <a:t>価格</a:t>
            </a:r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1A7AC8EE-B22D-2F28-4C59-F6EBADDD3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3273425"/>
            <a:ext cx="87313" cy="2428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A4AB5378-E2A4-4A1E-C6B1-31D65F9B6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4813" y="2844800"/>
            <a:ext cx="947737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pub_id</a:t>
            </a:r>
          </a:p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(</a:t>
            </a:r>
            <a:r>
              <a:rPr kumimoji="0" lang="ja-JP" altLang="en-US" sz="1200">
                <a:latin typeface="Arial" panose="020B0604020202020204" pitchFamily="34" charset="0"/>
                <a:ea typeface="ＭＳ ゴシック" panose="020B0609070205080204" pitchFamily="49" charset="-128"/>
              </a:rPr>
              <a:t>出版社 </a:t>
            </a:r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ID)</a:t>
            </a:r>
          </a:p>
        </p:txBody>
      </p:sp>
      <p:sp>
        <p:nvSpPr>
          <p:cNvPr id="14" name="Line 7">
            <a:extLst>
              <a:ext uri="{FF2B5EF4-FFF2-40B4-BE49-F238E27FC236}">
                <a16:creationId xmlns:a16="http://schemas.microsoft.com/office/drawing/2014/main" id="{1E0C7D61-587C-99D8-8B61-7E8F6F0A2B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58100" y="3260725"/>
            <a:ext cx="84138" cy="25558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A4976868-3D60-D80D-2E38-E2BD810A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0288" y="2844800"/>
            <a:ext cx="825500" cy="466725"/>
          </a:xfrm>
          <a:prstGeom prst="rect">
            <a:avLst/>
          </a:prstGeom>
          <a:solidFill>
            <a:srgbClr val="FFEB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pub_date</a:t>
            </a:r>
          </a:p>
          <a:p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(</a:t>
            </a:r>
            <a:r>
              <a:rPr kumimoji="0" lang="ja-JP" altLang="en-US" sz="1200">
                <a:latin typeface="Arial" panose="020B0604020202020204" pitchFamily="34" charset="0"/>
                <a:ea typeface="ＭＳ ゴシック" panose="020B0609070205080204" pitchFamily="49" charset="-128"/>
              </a:rPr>
              <a:t>出版日</a:t>
            </a:r>
            <a:r>
              <a:rPr kumimoji="0" lang="en-US" altLang="ja-JP" sz="1200">
                <a:latin typeface="Arial" panose="020B0604020202020204" pitchFamily="34" charset="0"/>
                <a:ea typeface="ＭＳ ゴシック" panose="020B0609070205080204" pitchFamily="49" charset="-128"/>
              </a:rPr>
              <a:t>)</a:t>
            </a:r>
          </a:p>
        </p:txBody>
      </p:sp>
      <p:sp>
        <p:nvSpPr>
          <p:cNvPr id="16" name="AutoShape 264">
            <a:extLst>
              <a:ext uri="{FF2B5EF4-FFF2-40B4-BE49-F238E27FC236}">
                <a16:creationId xmlns:a16="http://schemas.microsoft.com/office/drawing/2014/main" id="{723D5D1A-263E-4AA7-859F-8D989277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6308725"/>
            <a:ext cx="1712913" cy="4841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FF99">
                  <a:gamma/>
                  <a:tint val="33725"/>
                  <a:invGamma/>
                </a:srgbClr>
              </a:gs>
              <a:gs pos="50000">
                <a:srgbClr val="66FF99"/>
              </a:gs>
              <a:gs pos="100000">
                <a:srgbClr val="66FF99">
                  <a:gamma/>
                  <a:tint val="33725"/>
                  <a:invGamma/>
                </a:srgbClr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lIns="36000" rIns="36000" anchor="ctr"/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0" lang="en-US" altLang="ja-JP" sz="1400">
                <a:latin typeface="Arial" panose="020B0604020202020204" pitchFamily="34" charset="0"/>
              </a:rPr>
              <a:t>publishers </a:t>
            </a:r>
            <a:r>
              <a:rPr kumimoji="0" lang="ja-JP" altLang="en-US" sz="1400">
                <a:latin typeface="Arial" panose="020B0604020202020204" pitchFamily="34" charset="0"/>
              </a:rPr>
              <a:t>テーブル</a:t>
            </a:r>
            <a:endParaRPr kumimoji="0" lang="en-US" altLang="ja-JP" sz="1400">
              <a:latin typeface="Arial" panose="020B0604020202020204" pitchFamily="34" charset="0"/>
            </a:endParaRPr>
          </a:p>
          <a:p>
            <a:pPr algn="ctr"/>
            <a:r>
              <a:rPr kumimoji="0" lang="ja-JP" altLang="en-US" sz="1400">
                <a:latin typeface="Arial" panose="020B0604020202020204" pitchFamily="34" charset="0"/>
              </a:rPr>
              <a:t>（出版社）</a:t>
            </a:r>
          </a:p>
        </p:txBody>
      </p:sp>
      <p:sp>
        <p:nvSpPr>
          <p:cNvPr id="17" name="Oval 7">
            <a:extLst>
              <a:ext uri="{FF2B5EF4-FFF2-40B4-BE49-F238E27FC236}">
                <a16:creationId xmlns:a16="http://schemas.microsoft.com/office/drawing/2014/main" id="{A351D6A3-BEEC-4F9D-5234-788CBB1F70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1413" y="6192838"/>
            <a:ext cx="114300" cy="114300"/>
          </a:xfrm>
          <a:prstGeom prst="ellipse">
            <a:avLst/>
          </a:prstGeom>
          <a:solidFill>
            <a:schemeClr val="tx1"/>
          </a:solidFill>
          <a:ln w="19050" algn="ctr">
            <a:solidFill>
              <a:schemeClr val="tx1">
                <a:lumMod val="7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endParaRPr kumimoji="0" lang="ja-JP" altLang="en-US" sz="1400">
              <a:latin typeface="Arial" panose="020B0604020202020204" pitchFamily="34" charset="0"/>
            </a:endParaRPr>
          </a:p>
        </p:txBody>
      </p:sp>
      <p:cxnSp>
        <p:nvCxnSpPr>
          <p:cNvPr id="18" name="図形 51">
            <a:extLst>
              <a:ext uri="{FF2B5EF4-FFF2-40B4-BE49-F238E27FC236}">
                <a16:creationId xmlns:a16="http://schemas.microsoft.com/office/drawing/2014/main" id="{AC3203E7-5D2F-3C75-9D15-EEA683F02FE0}"/>
              </a:ext>
            </a:extLst>
          </p:cNvPr>
          <p:cNvCxnSpPr>
            <a:cxnSpLocks noChangeShapeType="1"/>
            <a:stCxn id="17" idx="4"/>
            <a:endCxn id="16" idx="1"/>
          </p:cNvCxnSpPr>
          <p:nvPr/>
        </p:nvCxnSpPr>
        <p:spPr bwMode="auto">
          <a:xfrm rot="16200000" flipH="1">
            <a:off x="5212557" y="6112669"/>
            <a:ext cx="234950" cy="642937"/>
          </a:xfrm>
          <a:prstGeom prst="bentConnector2">
            <a:avLst/>
          </a:prstGeom>
          <a:noFill/>
          <a:ln w="19050" cap="rnd" algn="ctr">
            <a:solidFill>
              <a:srgbClr val="BFBF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AutoShape 264">
            <a:extLst>
              <a:ext uri="{FF2B5EF4-FFF2-40B4-BE49-F238E27FC236}">
                <a16:creationId xmlns:a16="http://schemas.microsoft.com/office/drawing/2014/main" id="{C9B10773-06C1-87BF-373D-F248C856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2038" y="5816600"/>
            <a:ext cx="1303337" cy="48418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66FF99">
                  <a:gamma/>
                  <a:tint val="33725"/>
                  <a:invGamma/>
                </a:srgbClr>
              </a:gs>
              <a:gs pos="50000">
                <a:srgbClr val="66FF99"/>
              </a:gs>
              <a:gs pos="100000">
                <a:srgbClr val="66FF99">
                  <a:gamma/>
                  <a:tint val="33725"/>
                  <a:invGamma/>
                </a:srgbClr>
              </a:gs>
            </a:gsLst>
            <a:lin ang="2700000" scaled="1"/>
          </a:gradFill>
          <a:ln w="9525">
            <a:solidFill>
              <a:srgbClr val="008000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lIns="36000" rIns="36000" anchor="ctr"/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/>
            <a:r>
              <a:rPr kumimoji="0" lang="en-US" altLang="ja-JP" sz="1400">
                <a:latin typeface="Arial" panose="020B0604020202020204" pitchFamily="34" charset="0"/>
              </a:rPr>
              <a:t>titles </a:t>
            </a:r>
            <a:r>
              <a:rPr kumimoji="0" lang="ja-JP" altLang="en-US" sz="1400">
                <a:latin typeface="Arial" panose="020B0604020202020204" pitchFamily="34" charset="0"/>
              </a:rPr>
              <a:t>テーブル</a:t>
            </a:r>
          </a:p>
          <a:p>
            <a:pPr algn="ctr"/>
            <a:r>
              <a:rPr kumimoji="0" lang="ja-JP" altLang="en-US" sz="1400">
                <a:latin typeface="Arial" panose="020B0604020202020204" pitchFamily="34" charset="0"/>
              </a:rPr>
              <a:t>（書籍）</a:t>
            </a:r>
          </a:p>
        </p:txBody>
      </p:sp>
      <p:sp>
        <p:nvSpPr>
          <p:cNvPr id="20" name="円/楕円 65">
            <a:extLst>
              <a:ext uri="{FF2B5EF4-FFF2-40B4-BE49-F238E27FC236}">
                <a16:creationId xmlns:a16="http://schemas.microsoft.com/office/drawing/2014/main" id="{4ED8E400-728C-1963-DBC7-48976402D602}"/>
              </a:ext>
            </a:extLst>
          </p:cNvPr>
          <p:cNvSpPr/>
          <p:nvPr/>
        </p:nvSpPr>
        <p:spPr bwMode="blackGray">
          <a:xfrm>
            <a:off x="990600" y="4979988"/>
            <a:ext cx="739775" cy="274637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9728" tIns="54864" rIns="109728" bIns="54864" anchor="ctr"/>
          <a:lstStyle>
            <a:lvl1pPr defTabSz="10969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10969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10969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10969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10969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10969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10969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10969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10969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pPr algn="ctr"/>
            <a:endParaRPr kumimoji="0" lang="ja-JP" altLang="en-US" sz="2000"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1" name="テキスト ボックス 68">
            <a:extLst>
              <a:ext uri="{FF2B5EF4-FFF2-40B4-BE49-F238E27FC236}">
                <a16:creationId xmlns:a16="http://schemas.microsoft.com/office/drawing/2014/main" id="{E7DE141D-FC7A-542B-45F5-3063D51DF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2488" y="61658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1400">
                <a:latin typeface="Arial" panose="020B0604020202020204" pitchFamily="34" charset="0"/>
              </a:rPr>
              <a:t>n</a:t>
            </a:r>
            <a:endParaRPr lang="ja-JP" altLang="en-US" sz="1400">
              <a:latin typeface="Arial" panose="020B0604020202020204" pitchFamily="34" charset="0"/>
            </a:endParaRPr>
          </a:p>
        </p:txBody>
      </p:sp>
      <p:sp>
        <p:nvSpPr>
          <p:cNvPr id="22" name="テキスト ボックス 69">
            <a:extLst>
              <a:ext uri="{FF2B5EF4-FFF2-40B4-BE49-F238E27FC236}">
                <a16:creationId xmlns:a16="http://schemas.microsoft.com/office/drawing/2014/main" id="{F47803F5-B381-1F44-16C3-7EAB167A4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630872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1pPr>
            <a:lvl2pPr marL="742950" indent="-28575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2pPr>
            <a:lvl3pPr marL="11430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3pPr>
            <a:lvl4pPr marL="16002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4pPr>
            <a:lvl5pPr marL="2057400" indent="-228600" defTabSz="91281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50" charset="-128"/>
              </a:defRPr>
            </a:lvl9pPr>
          </a:lstStyle>
          <a:p>
            <a:r>
              <a:rPr lang="en-US" altLang="ja-JP" sz="1400">
                <a:latin typeface="Arial" panose="020B0604020202020204" pitchFamily="34" charset="0"/>
              </a:rPr>
              <a:t>1</a:t>
            </a:r>
            <a:endParaRPr lang="ja-JP" altLang="en-US" sz="14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95858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gradFill rotWithShape="1">
                <a:gsLst>
                  <a:gs pos="0">
                    <a:srgbClr val="99CCFF">
                      <a:gamma/>
                      <a:tint val="33725"/>
                      <a:invGamma/>
                    </a:srgbClr>
                  </a:gs>
                  <a:gs pos="50000">
                    <a:srgbClr val="99CCFF"/>
                  </a:gs>
                  <a:gs pos="100000">
                    <a:srgbClr val="99CCFF">
                      <a:gamma/>
                      <a:tint val="33725"/>
                      <a:invGamma/>
                    </a:srgbClr>
                  </a:gs>
                </a:gsLst>
                <a:lin ang="2700000" scaled="1"/>
              </a:gra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50" charset="-128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441</TotalTime>
  <Words>2873</Words>
  <Application>Microsoft Office PowerPoint</Application>
  <PresentationFormat>On-screen Show (4:3)</PresentationFormat>
  <Paragraphs>268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Pixel</vt:lpstr>
      <vt:lpstr>1_Pixel</vt:lpstr>
      <vt:lpstr>テスト用 pubs データベースの作成方法</vt:lpstr>
      <vt:lpstr>pubs データベースとは</vt:lpstr>
      <vt:lpstr>データベース管理ツールの選択肢</vt:lpstr>
      <vt:lpstr>テスト用のデータベースサーバ作成の選択肢</vt:lpstr>
      <vt:lpstr>1. ローカルマシンに SQL Server を立てる</vt:lpstr>
      <vt:lpstr>2. SQL Server の Docker イメージを利用する</vt:lpstr>
      <vt:lpstr>3. カスタム Docker イメージを作成・利用する</vt:lpstr>
      <vt:lpstr>4. Azure SQL Database を利用する</vt:lpstr>
      <vt:lpstr>pubs データベースの中身について</vt:lpstr>
      <vt:lpstr>PowerPoint Presentation</vt:lpstr>
    </vt:vector>
  </TitlesOfParts>
  <Manager/>
  <Company>Microsoft Consulting Services Japan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2005 Workshop #xxx  SQL Server &amp; ADO.NET 　　　　　　　　　　Transaction Processing</dc:title>
  <dc:subject>#301 Web Forms Application Development Basis</dc:subject>
  <dc:creator>nakama</dc:creator>
  <dc:description>ASP.NET / ADO.NET により提供される、新しいアプリケーション開発フレームワークの理解、ならびにそれによる簡単なデータベース参照プログラムの作成</dc:description>
  <cp:lastModifiedBy>Nobuyuki Akama</cp:lastModifiedBy>
  <cp:revision>6</cp:revision>
  <cp:lastPrinted>2020-12-17T07:21:25Z</cp:lastPrinted>
  <dcterms:created xsi:type="dcterms:W3CDTF">1601-01-01T00:00:00Z</dcterms:created>
  <dcterms:modified xsi:type="dcterms:W3CDTF">2023-06-05T13:30:49Z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Alias">
    <vt:lpwstr>nakama</vt:lpwstr>
  </property>
  <property fmtid="{D5CDD505-2E9C-101B-9397-08002B2CF9AE}" pid="3" name="OwnerDept">
    <vt:lpwstr>KKMCS</vt:lpwstr>
  </property>
  <property fmtid="{D5CDD505-2E9C-101B-9397-08002B2CF9AE}" pid="4" name="セキュリティ">
    <vt:lpwstr>Public</vt:lpwstr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Owner">
    <vt:lpwstr>nakama@microsoft.com</vt:lpwstr>
  </property>
  <property fmtid="{D5CDD505-2E9C-101B-9397-08002B2CF9AE}" pid="8" name="MSIP_Label_f42aa342-8706-4288-bd11-ebb85995028c_SetDate">
    <vt:lpwstr>2017-12-02T14:43:31.8197665Z</vt:lpwstr>
  </property>
  <property fmtid="{D5CDD505-2E9C-101B-9397-08002B2CF9AE}" pid="9" name="MSIP_Label_f42aa342-8706-4288-bd11-ebb85995028c_Name">
    <vt:lpwstr>General</vt:lpwstr>
  </property>
  <property fmtid="{D5CDD505-2E9C-101B-9397-08002B2CF9AE}" pid="10" name="MSIP_Label_f42aa342-8706-4288-bd11-ebb85995028c_Application">
    <vt:lpwstr>Microsoft Azure Information Protection</vt:lpwstr>
  </property>
  <property fmtid="{D5CDD505-2E9C-101B-9397-08002B2CF9AE}" pid="11" name="MSIP_Label_f42aa342-8706-4288-bd11-ebb85995028c_Extended_MSFT_Method">
    <vt:lpwstr>Automatic</vt:lpwstr>
  </property>
  <property fmtid="{D5CDD505-2E9C-101B-9397-08002B2CF9AE}" pid="12" name="Sensitivity">
    <vt:lpwstr>General</vt:lpwstr>
  </property>
</Properties>
</file>